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6" r:id="rId1"/>
  </p:sldMasterIdLst>
  <p:notesMasterIdLst>
    <p:notesMasterId r:id="rId56"/>
  </p:notesMasterIdLst>
  <p:sldIdLst>
    <p:sldId id="256" r:id="rId2"/>
    <p:sldId id="265" r:id="rId3"/>
    <p:sldId id="279" r:id="rId4"/>
    <p:sldId id="259" r:id="rId5"/>
    <p:sldId id="278" r:id="rId6"/>
    <p:sldId id="280" r:id="rId7"/>
    <p:sldId id="281" r:id="rId8"/>
    <p:sldId id="282" r:id="rId9"/>
    <p:sldId id="283" r:id="rId10"/>
    <p:sldId id="303" r:id="rId11"/>
    <p:sldId id="304" r:id="rId12"/>
    <p:sldId id="305" r:id="rId13"/>
    <p:sldId id="326" r:id="rId14"/>
    <p:sldId id="284" r:id="rId15"/>
    <p:sldId id="296" r:id="rId16"/>
    <p:sldId id="297" r:id="rId17"/>
    <p:sldId id="298" r:id="rId18"/>
    <p:sldId id="299" r:id="rId19"/>
    <p:sldId id="300" r:id="rId20"/>
    <p:sldId id="285" r:id="rId21"/>
    <p:sldId id="286" r:id="rId22"/>
    <p:sldId id="287" r:id="rId23"/>
    <p:sldId id="288" r:id="rId24"/>
    <p:sldId id="295" r:id="rId25"/>
    <p:sldId id="301" r:id="rId26"/>
    <p:sldId id="290" r:id="rId27"/>
    <p:sldId id="291" r:id="rId28"/>
    <p:sldId id="292" r:id="rId29"/>
    <p:sldId id="293" r:id="rId30"/>
    <p:sldId id="294" r:id="rId31"/>
    <p:sldId id="257" r:id="rId32"/>
    <p:sldId id="289" r:id="rId33"/>
    <p:sldId id="302" r:id="rId34"/>
    <p:sldId id="306" r:id="rId35"/>
    <p:sldId id="307" r:id="rId36"/>
    <p:sldId id="308" r:id="rId37"/>
    <p:sldId id="309" r:id="rId38"/>
    <p:sldId id="310" r:id="rId39"/>
    <p:sldId id="314" r:id="rId40"/>
    <p:sldId id="315" r:id="rId41"/>
    <p:sldId id="311" r:id="rId42"/>
    <p:sldId id="312" r:id="rId43"/>
    <p:sldId id="313" r:id="rId44"/>
    <p:sldId id="316" r:id="rId45"/>
    <p:sldId id="318" r:id="rId46"/>
    <p:sldId id="319" r:id="rId47"/>
    <p:sldId id="320" r:id="rId48"/>
    <p:sldId id="321" r:id="rId49"/>
    <p:sldId id="322" r:id="rId50"/>
    <p:sldId id="317" r:id="rId51"/>
    <p:sldId id="323" r:id="rId52"/>
    <p:sldId id="324" r:id="rId53"/>
    <p:sldId id="325" r:id="rId54"/>
    <p:sldId id="260" r:id="rId55"/>
  </p:sldIdLst>
  <p:sldSz cx="18288000" cy="10287000"/>
  <p:notesSz cx="6858000" cy="9144000"/>
  <p:embeddedFontLst>
    <p:embeddedFont>
      <p:font typeface="Archivo Black" panose="020B0604020202020204" charset="0"/>
      <p:regular r:id="rId57"/>
    </p:embeddedFont>
    <p:embeddedFont>
      <p:font typeface="Calibri" panose="020F0502020204030204" pitchFamily="34" charset="0"/>
      <p:regular r:id="rId58"/>
      <p:bold r:id="rId59"/>
      <p:italic r:id="rId60"/>
      <p:boldItalic r:id="rId61"/>
    </p:embeddedFont>
    <p:embeddedFont>
      <p:font typeface="Noto Sans" panose="020B0502040504020204" pitchFamily="34" charset="0"/>
      <p:regular r:id="rId62"/>
      <p:bold r:id="rId63"/>
      <p:italic r:id="rId64"/>
      <p:boldItalic r:id="rId65"/>
    </p:embeddedFont>
    <p:embeddedFont>
      <p:font typeface="Palatino Linotype" panose="02040502050505030304" pitchFamily="18" charset="0"/>
      <p:regular r:id="rId66"/>
      <p:bold r:id="rId67"/>
      <p:italic r:id="rId68"/>
      <p:boldItalic r:id="rId69"/>
    </p:embeddedFont>
    <p:embeddedFont>
      <p:font typeface="Sitka Banner"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C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B22262-EE91-4951-AA39-8F43F4CDB637}">
  <a:tblStyle styleId="{0FB22262-EE91-4951-AA39-8F43F4CDB63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0" d="100"/>
          <a:sy n="30" d="100"/>
        </p:scale>
        <p:origin x="58" y="235"/>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 name="Google Shape;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4948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999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357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811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636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74959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8156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 name="Google Shape;5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8" name="Google Shape;9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8854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3"/>
          <p:cNvSpPr txBox="1">
            <a:spLocks noGrp="1"/>
          </p:cNvSpPr>
          <p:nvPr>
            <p:ph type="subTitle" idx="1"/>
          </p:nvPr>
        </p:nvSpPr>
        <p:spPr>
          <a:xfrm>
            <a:off x="5590675" y="2724175"/>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SzPts val="3200"/>
              <a:buNone/>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1" name="Google Shape;11;p3"/>
          <p:cNvSpPr txBox="1">
            <a:spLocks noGrp="1"/>
          </p:cNvSpPr>
          <p:nvPr>
            <p:ph type="ctrTitle"/>
          </p:nvPr>
        </p:nvSpPr>
        <p:spPr>
          <a:xfrm>
            <a:off x="2990050"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
        <p:cNvGrpSpPr/>
        <p:nvPr/>
      </p:nvGrpSpPr>
      <p:grpSpPr>
        <a:xfrm>
          <a:off x="0" y="0"/>
          <a:ext cx="0" cy="0"/>
          <a:chOff x="0" y="0"/>
          <a:chExt cx="0" cy="0"/>
        </a:xfrm>
      </p:grpSpPr>
      <p:sp>
        <p:nvSpPr>
          <p:cNvPr id="13" name="Google Shape;13;p4"/>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 name="Google Shape;14;p4"/>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5"/>
          <p:cNvSpPr txBox="1">
            <a:spLocks noGrp="1"/>
          </p:cNvSpPr>
          <p:nvPr>
            <p:ph type="body" idx="1"/>
          </p:nvPr>
        </p:nvSpPr>
        <p:spPr>
          <a:xfrm>
            <a:off x="3188813" y="590871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800"/>
              <a:buNone/>
              <a:defRPr sz="2800"/>
            </a:lvl1pPr>
            <a:lvl2pPr marL="914400" lvl="1" indent="-228600" algn="l">
              <a:spcBef>
                <a:spcPts val="360"/>
              </a:spcBef>
              <a:spcAft>
                <a:spcPts val="0"/>
              </a:spcAft>
              <a:buSzPts val="2800"/>
              <a:buNone/>
              <a:defRPr/>
            </a:lvl2pPr>
            <a:lvl3pPr marL="1371600" lvl="2" indent="-228600" algn="l">
              <a:spcBef>
                <a:spcPts val="320"/>
              </a:spcBef>
              <a:spcAft>
                <a:spcPts val="0"/>
              </a:spcAft>
              <a:buSzPts val="2800"/>
              <a:buNone/>
              <a:defRPr sz="2800"/>
            </a:lvl3pPr>
            <a:lvl4pPr marL="1828800" lvl="3" indent="-228600" algn="l">
              <a:spcBef>
                <a:spcPts val="280"/>
              </a:spcBef>
              <a:spcAft>
                <a:spcPts val="0"/>
              </a:spcAft>
              <a:buSzPts val="2800"/>
              <a:buNone/>
              <a:defRPr sz="2800"/>
            </a:lvl4pPr>
            <a:lvl5pPr marL="2286000" lvl="4" indent="-228600" algn="l">
              <a:spcBef>
                <a:spcPts val="280"/>
              </a:spcBef>
              <a:spcAft>
                <a:spcPts val="0"/>
              </a:spcAft>
              <a:buSzPts val="2800"/>
              <a:buNone/>
              <a:defRPr sz="2800"/>
            </a:lvl5pPr>
            <a:lvl6pPr marL="2743200" lvl="5" indent="-228600" algn="l">
              <a:spcBef>
                <a:spcPts val="280"/>
              </a:spcBef>
              <a:spcAft>
                <a:spcPts val="0"/>
              </a:spcAft>
              <a:buSzPts val="2800"/>
              <a:buNone/>
              <a:defRPr sz="2800"/>
            </a:lvl6pPr>
            <a:lvl7pPr marL="3200400" lvl="6" indent="-228600" algn="l">
              <a:spcBef>
                <a:spcPts val="280"/>
              </a:spcBef>
              <a:spcAft>
                <a:spcPts val="0"/>
              </a:spcAft>
              <a:buSzPts val="2800"/>
              <a:buNone/>
              <a:defRPr sz="2800"/>
            </a:lvl7pPr>
            <a:lvl8pPr marL="3657600" lvl="7" indent="-228600" algn="l">
              <a:spcBef>
                <a:spcPts val="280"/>
              </a:spcBef>
              <a:spcAft>
                <a:spcPts val="0"/>
              </a:spcAft>
              <a:buSzPts val="2800"/>
              <a:buNone/>
              <a:defRPr sz="2800"/>
            </a:lvl8pPr>
            <a:lvl9pPr marL="4114800" lvl="8" indent="-228600" algn="l">
              <a:spcBef>
                <a:spcPts val="280"/>
              </a:spcBef>
              <a:spcAft>
                <a:spcPts val="0"/>
              </a:spcAft>
              <a:buSzPts val="2800"/>
              <a:buNone/>
              <a:defRPr sz="2800"/>
            </a:lvl9pPr>
          </a:lstStyle>
          <a:p>
            <a:endParaRPr/>
          </a:p>
        </p:txBody>
      </p:sp>
      <p:sp>
        <p:nvSpPr>
          <p:cNvPr id="17" name="Google Shape;17;p5"/>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8"/>
        <p:cNvGrpSpPr/>
        <p:nvPr/>
      </p:nvGrpSpPr>
      <p:grpSpPr>
        <a:xfrm>
          <a:off x="0" y="0"/>
          <a:ext cx="0" cy="0"/>
          <a:chOff x="0" y="0"/>
          <a:chExt cx="0" cy="0"/>
        </a:xfrm>
      </p:grpSpPr>
      <p:sp>
        <p:nvSpPr>
          <p:cNvPr id="19" name="Google Shape;19;p6"/>
          <p:cNvSpPr/>
          <p:nvPr/>
        </p:nvSpPr>
        <p:spPr>
          <a:xfrm>
            <a:off x="777407" y="1028700"/>
            <a:ext cx="16725409" cy="8230956"/>
          </a:xfrm>
          <a:custGeom>
            <a:avLst/>
            <a:gdLst/>
            <a:ahLst/>
            <a:cxnLst/>
            <a:rect l="l" t="t" r="r" b="b"/>
            <a:pathLst>
              <a:path w="4404321" h="2167467" extrusionOk="0">
                <a:moveTo>
                  <a:pt x="0" y="0"/>
                </a:moveTo>
                <a:lnTo>
                  <a:pt x="4404321" y="0"/>
                </a:lnTo>
                <a:lnTo>
                  <a:pt x="4404321"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20" name="Google Shape;20;p6"/>
          <p:cNvSpPr txBox="1">
            <a:spLocks noGrp="1"/>
          </p:cNvSpPr>
          <p:nvPr>
            <p:ph type="body" idx="1"/>
          </p:nvPr>
        </p:nvSpPr>
        <p:spPr>
          <a:xfrm>
            <a:off x="4497775" y="3433850"/>
            <a:ext cx="4038600" cy="45261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21" name="Google Shape;21;p6"/>
          <p:cNvSpPr txBox="1">
            <a:spLocks noGrp="1"/>
          </p:cNvSpPr>
          <p:nvPr>
            <p:ph type="body" idx="2"/>
          </p:nvPr>
        </p:nvSpPr>
        <p:spPr>
          <a:xfrm>
            <a:off x="8688775" y="3433850"/>
            <a:ext cx="4038600" cy="4526100"/>
          </a:xfrm>
          <a:prstGeom prst="rect">
            <a:avLst/>
          </a:prstGeom>
          <a:noFill/>
          <a:ln>
            <a:noFill/>
          </a:ln>
        </p:spPr>
        <p:txBody>
          <a:bodyPr spcFirstLastPara="1" wrap="square" lIns="91425" tIns="45700" rIns="91425" bIns="45700" anchor="t" anchorCtr="0">
            <a:normAutofit/>
          </a:bodyPr>
          <a:lstStyle>
            <a:lvl1pPr marL="457200" lvl="0" indent="-355600" algn="l">
              <a:spcBef>
                <a:spcPts val="560"/>
              </a:spcBef>
              <a:spcAft>
                <a:spcPts val="0"/>
              </a:spcAft>
              <a:buClr>
                <a:schemeClr val="dk1"/>
              </a:buClr>
              <a:buSzPts val="2000"/>
              <a:buChar char="•"/>
              <a:defRPr sz="2000"/>
            </a:lvl1pPr>
            <a:lvl2pPr marL="914400" lvl="1" indent="-355600" algn="l">
              <a:spcBef>
                <a:spcPts val="480"/>
              </a:spcBef>
              <a:spcAft>
                <a:spcPts val="0"/>
              </a:spcAft>
              <a:buClr>
                <a:schemeClr val="dk1"/>
              </a:buClr>
              <a:buSzPts val="2000"/>
              <a:buChar char="–"/>
              <a:defRPr sz="2000"/>
            </a:lvl2pPr>
            <a:lvl3pPr marL="1371600" lvl="2" indent="-355600" algn="l">
              <a:spcBef>
                <a:spcPts val="400"/>
              </a:spcBef>
              <a:spcAft>
                <a:spcPts val="0"/>
              </a:spcAft>
              <a:buClr>
                <a:schemeClr val="dk1"/>
              </a:buClr>
              <a:buSzPts val="2000"/>
              <a:buChar char="•"/>
              <a:defRPr sz="2000"/>
            </a:lvl3pPr>
            <a:lvl4pPr marL="1828800" lvl="3" indent="-355600" algn="l">
              <a:spcBef>
                <a:spcPts val="360"/>
              </a:spcBef>
              <a:spcAft>
                <a:spcPts val="0"/>
              </a:spcAft>
              <a:buClr>
                <a:schemeClr val="dk1"/>
              </a:buClr>
              <a:buSzPts val="2000"/>
              <a:buChar char="–"/>
              <a:defRPr/>
            </a:lvl4pPr>
            <a:lvl5pPr marL="2286000" lvl="4" indent="-355600" algn="l">
              <a:spcBef>
                <a:spcPts val="360"/>
              </a:spcBef>
              <a:spcAft>
                <a:spcPts val="0"/>
              </a:spcAft>
              <a:buClr>
                <a:schemeClr val="dk1"/>
              </a:buClr>
              <a:buSzPts val="2000"/>
              <a:buChar char="»"/>
              <a:defRPr/>
            </a:lvl5pPr>
            <a:lvl6pPr marL="2743200" lvl="5" indent="-355600" algn="l">
              <a:spcBef>
                <a:spcPts val="360"/>
              </a:spcBef>
              <a:spcAft>
                <a:spcPts val="0"/>
              </a:spcAft>
              <a:buClr>
                <a:schemeClr val="dk1"/>
              </a:buClr>
              <a:buSzPts val="2000"/>
              <a:buChar char="•"/>
              <a:defRPr/>
            </a:lvl6pPr>
            <a:lvl7pPr marL="3200400" lvl="6" indent="-355600" algn="l">
              <a:spcBef>
                <a:spcPts val="360"/>
              </a:spcBef>
              <a:spcAft>
                <a:spcPts val="0"/>
              </a:spcAft>
              <a:buClr>
                <a:schemeClr val="dk1"/>
              </a:buClr>
              <a:buSzPts val="2000"/>
              <a:buChar char="•"/>
              <a:defRPr/>
            </a:lvl7pPr>
            <a:lvl8pPr marL="3657600" lvl="7" indent="-355600" algn="l">
              <a:spcBef>
                <a:spcPts val="360"/>
              </a:spcBef>
              <a:spcAft>
                <a:spcPts val="0"/>
              </a:spcAft>
              <a:buClr>
                <a:schemeClr val="dk1"/>
              </a:buClr>
              <a:buSzPts val="2000"/>
              <a:buChar char="•"/>
              <a:defRPr/>
            </a:lvl8pPr>
            <a:lvl9pPr marL="4114800" lvl="8" indent="-355600" algn="l">
              <a:spcBef>
                <a:spcPts val="360"/>
              </a:spcBef>
              <a:spcAft>
                <a:spcPts val="0"/>
              </a:spcAft>
              <a:buClr>
                <a:schemeClr val="dk1"/>
              </a:buClr>
              <a:buSzPts val="2000"/>
              <a:buChar char="•"/>
              <a:defRPr/>
            </a:lvl9pPr>
          </a:lstStyle>
          <a:p>
            <a:endParaRPr/>
          </a:p>
        </p:txBody>
      </p:sp>
      <p:sp>
        <p:nvSpPr>
          <p:cNvPr id="22" name="Google Shape;22;p6"/>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7"/>
          <p:cNvSpPr txBox="1">
            <a:spLocks noGrp="1"/>
          </p:cNvSpPr>
          <p:nvPr>
            <p:ph type="ctrTitle"/>
          </p:nvPr>
        </p:nvSpPr>
        <p:spPr>
          <a:xfrm>
            <a:off x="2973825" y="1254175"/>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
        <p:cNvGrpSpPr/>
        <p:nvPr/>
      </p:nvGrpSpPr>
      <p:grpSpPr>
        <a:xfrm>
          <a:off x="0" y="0"/>
          <a:ext cx="0" cy="0"/>
          <a:chOff x="0" y="0"/>
          <a:chExt cx="0" cy="0"/>
        </a:xfrm>
      </p:grpSpPr>
      <p:grpSp>
        <p:nvGrpSpPr>
          <p:cNvPr id="26" name="Google Shape;26;p8"/>
          <p:cNvGrpSpPr/>
          <p:nvPr/>
        </p:nvGrpSpPr>
        <p:grpSpPr>
          <a:xfrm>
            <a:off x="0" y="0"/>
            <a:ext cx="18288000" cy="10287000"/>
            <a:chOff x="0" y="0"/>
            <a:chExt cx="24384000" cy="13716000"/>
          </a:xfrm>
        </p:grpSpPr>
        <p:sp>
          <p:nvSpPr>
            <p:cNvPr id="27" name="Google Shape;27;p8"/>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2">
                <a:alphaModFix/>
              </a:blip>
              <a:stretch>
                <a:fillRect l="-25547" r="-204997"/>
              </a:stretch>
            </a:blipFill>
            <a:ln>
              <a:noFill/>
            </a:ln>
          </p:spPr>
        </p:sp>
        <p:sp>
          <p:nvSpPr>
            <p:cNvPr id="28" name="Google Shape;28;p8"/>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2">
                <a:alphaModFix/>
              </a:blip>
              <a:stretch>
                <a:fillRect l="-29726" r="-254888"/>
              </a:stretch>
            </a:blipFill>
            <a:ln>
              <a:noFill/>
            </a:ln>
          </p:spPr>
        </p:sp>
      </p:grpSp>
      <p:sp>
        <p:nvSpPr>
          <p:cNvPr id="29" name="Google Shape;29;p8"/>
          <p:cNvSpPr/>
          <p:nvPr/>
        </p:nvSpPr>
        <p:spPr>
          <a:xfrm>
            <a:off x="770278" y="978858"/>
            <a:ext cx="16771192" cy="8593239"/>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30" name="Google Shape;30;p8"/>
          <p:cNvSpPr/>
          <p:nvPr/>
        </p:nvSpPr>
        <p:spPr>
          <a:xfrm>
            <a:off x="1293927" y="1470225"/>
            <a:ext cx="15657436" cy="7608616"/>
          </a:xfrm>
          <a:custGeom>
            <a:avLst/>
            <a:gdLst/>
            <a:ahLst/>
            <a:cxnLst/>
            <a:rect l="l" t="t" r="r" b="b"/>
            <a:pathLst>
              <a:path w="4123742" h="2003902" extrusionOk="0">
                <a:moveTo>
                  <a:pt x="0" y="0"/>
                </a:moveTo>
                <a:lnTo>
                  <a:pt x="4123742" y="0"/>
                </a:lnTo>
                <a:lnTo>
                  <a:pt x="4123742" y="2003902"/>
                </a:lnTo>
                <a:lnTo>
                  <a:pt x="0" y="2003902"/>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31" name="Google Shape;31;p8"/>
          <p:cNvSpPr txBox="1">
            <a:spLocks noGrp="1"/>
          </p:cNvSpPr>
          <p:nvPr>
            <p:ph type="body" idx="1"/>
          </p:nvPr>
        </p:nvSpPr>
        <p:spPr>
          <a:xfrm>
            <a:off x="4013175"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32" name="Google Shape;32;p8"/>
          <p:cNvSpPr txBox="1">
            <a:spLocks noGrp="1"/>
          </p:cNvSpPr>
          <p:nvPr>
            <p:ph type="body" idx="2"/>
          </p:nvPr>
        </p:nvSpPr>
        <p:spPr>
          <a:xfrm>
            <a:off x="9384350" y="3719100"/>
            <a:ext cx="5111700" cy="5853000"/>
          </a:xfrm>
          <a:prstGeom prst="rect">
            <a:avLst/>
          </a:prstGeom>
          <a:noFill/>
          <a:ln>
            <a:noFill/>
          </a:ln>
        </p:spPr>
        <p:txBody>
          <a:bodyPr spcFirstLastPara="1" wrap="square" lIns="91425" tIns="45700" rIns="91425" bIns="45700" anchor="t" anchorCtr="0">
            <a:normAutofit/>
          </a:bodyPr>
          <a:lstStyle>
            <a:lvl1pPr marL="457200" lvl="0" indent="-431800" algn="l" rtl="0">
              <a:spcBef>
                <a:spcPts val="640"/>
              </a:spcBef>
              <a:spcAft>
                <a:spcPts val="0"/>
              </a:spcAft>
              <a:buClr>
                <a:schemeClr val="dk1"/>
              </a:buClr>
              <a:buSzPts val="3200"/>
              <a:buChar char="•"/>
              <a:defRPr sz="3200"/>
            </a:lvl1pPr>
            <a:lvl2pPr marL="914400" lvl="1" indent="-406400" algn="l" rtl="0">
              <a:spcBef>
                <a:spcPts val="560"/>
              </a:spcBef>
              <a:spcAft>
                <a:spcPts val="0"/>
              </a:spcAft>
              <a:buClr>
                <a:schemeClr val="dk1"/>
              </a:buClr>
              <a:buSzPts val="2800"/>
              <a:buChar char="–"/>
              <a:defRPr sz="2800"/>
            </a:lvl2pPr>
            <a:lvl3pPr marL="1371600" lvl="2" indent="-381000" algn="l" rtl="0">
              <a:spcBef>
                <a:spcPts val="480"/>
              </a:spcBef>
              <a:spcAft>
                <a:spcPts val="0"/>
              </a:spcAft>
              <a:buClr>
                <a:schemeClr val="dk1"/>
              </a:buClr>
              <a:buSzPts val="2400"/>
              <a:buChar char="•"/>
              <a:defRPr sz="2400"/>
            </a:lvl3pPr>
            <a:lvl4pPr marL="1828800" lvl="3" indent="-355600" algn="l" rtl="0">
              <a:spcBef>
                <a:spcPts val="400"/>
              </a:spcBef>
              <a:spcAft>
                <a:spcPts val="0"/>
              </a:spcAft>
              <a:buClr>
                <a:schemeClr val="dk1"/>
              </a:buClr>
              <a:buSzPts val="2000"/>
              <a:buChar char="–"/>
              <a:defRPr sz="2000"/>
            </a:lvl4pPr>
            <a:lvl5pPr marL="2286000" lvl="4" indent="-355600" algn="l" rtl="0">
              <a:spcBef>
                <a:spcPts val="400"/>
              </a:spcBef>
              <a:spcAft>
                <a:spcPts val="0"/>
              </a:spcAft>
              <a:buClr>
                <a:schemeClr val="dk1"/>
              </a:buClr>
              <a:buSzPts val="2000"/>
              <a:buChar char="»"/>
              <a:defRPr sz="2000"/>
            </a:lvl5pPr>
            <a:lvl6pPr marL="2743200" lvl="5" indent="-355600" algn="l" rtl="0">
              <a:spcBef>
                <a:spcPts val="400"/>
              </a:spcBef>
              <a:spcAft>
                <a:spcPts val="0"/>
              </a:spcAft>
              <a:buClr>
                <a:schemeClr val="dk1"/>
              </a:buClr>
              <a:buSzPts val="2000"/>
              <a:buChar char="•"/>
              <a:defRPr sz="2000"/>
            </a:lvl6pPr>
            <a:lvl7pPr marL="3200400" lvl="6" indent="-355600" algn="l" rtl="0">
              <a:spcBef>
                <a:spcPts val="400"/>
              </a:spcBef>
              <a:spcAft>
                <a:spcPts val="0"/>
              </a:spcAft>
              <a:buClr>
                <a:schemeClr val="dk1"/>
              </a:buClr>
              <a:buSzPts val="2000"/>
              <a:buChar char="•"/>
              <a:defRPr sz="2000"/>
            </a:lvl7pPr>
            <a:lvl8pPr marL="3657600" lvl="7" indent="-355600" algn="l" rtl="0">
              <a:spcBef>
                <a:spcPts val="400"/>
              </a:spcBef>
              <a:spcAft>
                <a:spcPts val="0"/>
              </a:spcAft>
              <a:buClr>
                <a:schemeClr val="dk1"/>
              </a:buClr>
              <a:buSzPts val="2000"/>
              <a:buChar char="•"/>
              <a:defRPr sz="2000"/>
            </a:lvl8pPr>
            <a:lvl9pPr marL="4114800" lvl="8" indent="-355600" algn="l" rtl="0">
              <a:spcBef>
                <a:spcPts val="400"/>
              </a:spcBef>
              <a:spcAft>
                <a:spcPts val="0"/>
              </a:spcAft>
              <a:buClr>
                <a:schemeClr val="dk1"/>
              </a:buClr>
              <a:buSzPts val="2000"/>
              <a:buChar char="•"/>
              <a:defRPr sz="2000"/>
            </a:lvl9pPr>
          </a:lstStyle>
          <a:p>
            <a:endParaRPr/>
          </a:p>
        </p:txBody>
      </p:sp>
      <p:sp>
        <p:nvSpPr>
          <p:cNvPr id="33" name="Google Shape;33;p8"/>
          <p:cNvSpPr txBox="1">
            <a:spLocks noGrp="1"/>
          </p:cNvSpPr>
          <p:nvPr>
            <p:ph type="ctrTitle"/>
          </p:nvPr>
        </p:nvSpPr>
        <p:spPr>
          <a:xfrm>
            <a:off x="2876450" y="1778550"/>
            <a:ext cx="11998500" cy="1470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4"/>
        <p:cNvGrpSpPr/>
        <p:nvPr/>
      </p:nvGrpSpPr>
      <p:grpSpPr>
        <a:xfrm>
          <a:off x="0" y="0"/>
          <a:ext cx="0" cy="0"/>
          <a:chOff x="0" y="0"/>
          <a:chExt cx="0" cy="0"/>
        </a:xfrm>
      </p:grpSpPr>
      <p:sp>
        <p:nvSpPr>
          <p:cNvPr id="35" name="Google Shape;35;p9"/>
          <p:cNvSpPr txBox="1">
            <a:spLocks noGrp="1"/>
          </p:cNvSpPr>
          <p:nvPr>
            <p:ph type="title"/>
          </p:nvPr>
        </p:nvSpPr>
        <p:spPr>
          <a:xfrm>
            <a:off x="1467738" y="2707275"/>
            <a:ext cx="5486400" cy="5667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4400"/>
              <a:buFont typeface="Calibri"/>
              <a:buNone/>
              <a:defRPr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9"/>
          <p:cNvSpPr>
            <a:spLocks noGrp="1"/>
          </p:cNvSpPr>
          <p:nvPr>
            <p:ph type="pic" idx="2"/>
          </p:nvPr>
        </p:nvSpPr>
        <p:spPr>
          <a:xfrm>
            <a:off x="10976863" y="2349075"/>
            <a:ext cx="5486400" cy="4114800"/>
          </a:xfrm>
          <a:prstGeom prst="rect">
            <a:avLst/>
          </a:prstGeom>
          <a:noFill/>
          <a:ln>
            <a:noFill/>
          </a:ln>
        </p:spPr>
      </p:sp>
      <p:sp>
        <p:nvSpPr>
          <p:cNvPr id="37" name="Google Shape;37;p9"/>
          <p:cNvSpPr txBox="1">
            <a:spLocks noGrp="1"/>
          </p:cNvSpPr>
          <p:nvPr>
            <p:ph type="body" idx="1"/>
          </p:nvPr>
        </p:nvSpPr>
        <p:spPr>
          <a:xfrm>
            <a:off x="1662463" y="4004013"/>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2400"/>
              <a:buNone/>
              <a:defRPr sz="2400"/>
            </a:lvl1pPr>
            <a:lvl2pPr marL="914400" lvl="1" indent="-228600" algn="l">
              <a:spcBef>
                <a:spcPts val="240"/>
              </a:spcBef>
              <a:spcAft>
                <a:spcPts val="0"/>
              </a:spcAft>
              <a:buClr>
                <a:schemeClr val="dk1"/>
              </a:buClr>
              <a:buSzPts val="2400"/>
              <a:buNone/>
              <a:defRPr sz="2400"/>
            </a:lvl2pPr>
            <a:lvl3pPr marL="1371600" lvl="2" indent="-228600" algn="l">
              <a:spcBef>
                <a:spcPts val="200"/>
              </a:spcBef>
              <a:spcAft>
                <a:spcPts val="0"/>
              </a:spcAft>
              <a:buClr>
                <a:schemeClr val="dk1"/>
              </a:buClr>
              <a:buSzPts val="2400"/>
              <a:buNone/>
              <a:defRPr/>
            </a:lvl3pPr>
            <a:lvl4pPr marL="1828800" lvl="3" indent="-228600" algn="l">
              <a:spcBef>
                <a:spcPts val="180"/>
              </a:spcBef>
              <a:spcAft>
                <a:spcPts val="0"/>
              </a:spcAft>
              <a:buClr>
                <a:schemeClr val="dk1"/>
              </a:buClr>
              <a:buSzPts val="2400"/>
              <a:buNone/>
              <a:defRPr sz="2400"/>
            </a:lvl4pPr>
            <a:lvl5pPr marL="2286000" lvl="4" indent="-228600" algn="l">
              <a:spcBef>
                <a:spcPts val="180"/>
              </a:spcBef>
              <a:spcAft>
                <a:spcPts val="0"/>
              </a:spcAft>
              <a:buClr>
                <a:schemeClr val="dk1"/>
              </a:buClr>
              <a:buSzPts val="2400"/>
              <a:buNone/>
              <a:defRPr sz="2400"/>
            </a:lvl5pPr>
            <a:lvl6pPr marL="2743200" lvl="5" indent="-228600" algn="l">
              <a:spcBef>
                <a:spcPts val="180"/>
              </a:spcBef>
              <a:spcAft>
                <a:spcPts val="0"/>
              </a:spcAft>
              <a:buClr>
                <a:schemeClr val="dk1"/>
              </a:buClr>
              <a:buSzPts val="2400"/>
              <a:buNone/>
              <a:defRPr sz="2400"/>
            </a:lvl6pPr>
            <a:lvl7pPr marL="3200400" lvl="6" indent="-228600" algn="l">
              <a:spcBef>
                <a:spcPts val="180"/>
              </a:spcBef>
              <a:spcAft>
                <a:spcPts val="0"/>
              </a:spcAft>
              <a:buClr>
                <a:schemeClr val="dk1"/>
              </a:buClr>
              <a:buSzPts val="2400"/>
              <a:buNone/>
              <a:defRPr sz="2400"/>
            </a:lvl7pPr>
            <a:lvl8pPr marL="3657600" lvl="7" indent="-228600" algn="l">
              <a:spcBef>
                <a:spcPts val="180"/>
              </a:spcBef>
              <a:spcAft>
                <a:spcPts val="0"/>
              </a:spcAft>
              <a:buClr>
                <a:schemeClr val="dk1"/>
              </a:buClr>
              <a:buSzPts val="2400"/>
              <a:buNone/>
              <a:defRPr sz="2400"/>
            </a:lvl8pPr>
            <a:lvl9pPr marL="4114800" lvl="8" indent="-228600" algn="l">
              <a:spcBef>
                <a:spcPts val="180"/>
              </a:spcBef>
              <a:spcAft>
                <a:spcPts val="0"/>
              </a:spcAft>
              <a:buClr>
                <a:schemeClr val="dk1"/>
              </a:buClr>
              <a:buSzPts val="2400"/>
              <a:buNone/>
              <a:defRPr sz="2400"/>
            </a:lvl9pPr>
          </a:lstStyle>
          <a:p>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069750" y="1313200"/>
            <a:ext cx="115617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lt1"/>
              </a:buClr>
              <a:buSzPts val="4400"/>
              <a:buFont typeface="Archivo Black"/>
              <a:buNone/>
              <a:defRPr sz="4400" i="0" u="none" strike="noStrike" cap="none">
                <a:solidFill>
                  <a:schemeClr val="lt1"/>
                </a:solidFill>
                <a:latin typeface="Archivo Black"/>
                <a:ea typeface="Archivo Black"/>
                <a:cs typeface="Archivo Black"/>
                <a:sym typeface="Archivo Black"/>
              </a:defRPr>
            </a:lvl1pPr>
            <a:lvl2pPr lvl="1">
              <a:spcBef>
                <a:spcPts val="0"/>
              </a:spcBef>
              <a:spcAft>
                <a:spcPts val="0"/>
              </a:spcAft>
              <a:buClr>
                <a:schemeClr val="lt1"/>
              </a:buClr>
              <a:buSzPts val="1400"/>
              <a:buNone/>
              <a:defRPr sz="1800">
                <a:solidFill>
                  <a:schemeClr val="lt1"/>
                </a:solidFill>
              </a:defRPr>
            </a:lvl2pPr>
            <a:lvl3pPr lvl="2">
              <a:spcBef>
                <a:spcPts val="0"/>
              </a:spcBef>
              <a:spcAft>
                <a:spcPts val="0"/>
              </a:spcAft>
              <a:buClr>
                <a:schemeClr val="lt1"/>
              </a:buClr>
              <a:buSzPts val="1400"/>
              <a:buNone/>
              <a:defRPr sz="1800">
                <a:solidFill>
                  <a:schemeClr val="lt1"/>
                </a:solidFill>
              </a:defRPr>
            </a:lvl3pPr>
            <a:lvl4pPr lvl="3">
              <a:spcBef>
                <a:spcPts val="0"/>
              </a:spcBef>
              <a:spcAft>
                <a:spcPts val="0"/>
              </a:spcAft>
              <a:buClr>
                <a:schemeClr val="lt1"/>
              </a:buClr>
              <a:buSzPts val="1400"/>
              <a:buNone/>
              <a:defRPr sz="1800">
                <a:solidFill>
                  <a:schemeClr val="lt1"/>
                </a:solidFill>
              </a:defRPr>
            </a:lvl4pPr>
            <a:lvl5pPr lvl="4">
              <a:spcBef>
                <a:spcPts val="0"/>
              </a:spcBef>
              <a:spcAft>
                <a:spcPts val="0"/>
              </a:spcAft>
              <a:buClr>
                <a:schemeClr val="lt1"/>
              </a:buClr>
              <a:buSzPts val="1400"/>
              <a:buNone/>
              <a:defRPr sz="1800">
                <a:solidFill>
                  <a:schemeClr val="lt1"/>
                </a:solidFill>
              </a:defRPr>
            </a:lvl5pPr>
            <a:lvl6pPr lvl="5">
              <a:spcBef>
                <a:spcPts val="0"/>
              </a:spcBef>
              <a:spcAft>
                <a:spcPts val="0"/>
              </a:spcAft>
              <a:buClr>
                <a:schemeClr val="lt1"/>
              </a:buClr>
              <a:buSzPts val="1400"/>
              <a:buNone/>
              <a:defRPr sz="1800">
                <a:solidFill>
                  <a:schemeClr val="lt1"/>
                </a:solidFill>
              </a:defRPr>
            </a:lvl6pPr>
            <a:lvl7pPr lvl="6">
              <a:spcBef>
                <a:spcPts val="0"/>
              </a:spcBef>
              <a:spcAft>
                <a:spcPts val="0"/>
              </a:spcAft>
              <a:buClr>
                <a:schemeClr val="lt1"/>
              </a:buClr>
              <a:buSzPts val="1400"/>
              <a:buNone/>
              <a:defRPr sz="1800">
                <a:solidFill>
                  <a:schemeClr val="lt1"/>
                </a:solidFill>
              </a:defRPr>
            </a:lvl7pPr>
            <a:lvl8pPr lvl="7">
              <a:spcBef>
                <a:spcPts val="0"/>
              </a:spcBef>
              <a:spcAft>
                <a:spcPts val="0"/>
              </a:spcAft>
              <a:buClr>
                <a:schemeClr val="lt1"/>
              </a:buClr>
              <a:buSzPts val="1400"/>
              <a:buNone/>
              <a:defRPr sz="1800">
                <a:solidFill>
                  <a:schemeClr val="lt1"/>
                </a:solidFill>
              </a:defRPr>
            </a:lvl8pPr>
            <a:lvl9pPr lvl="8">
              <a:spcBef>
                <a:spcPts val="0"/>
              </a:spcBef>
              <a:spcAft>
                <a:spcPts val="0"/>
              </a:spcAft>
              <a:buClr>
                <a:schemeClr val="lt1"/>
              </a:buClr>
              <a:buSzPts val="1400"/>
              <a:buNone/>
              <a:defRPr sz="1800">
                <a:solidFill>
                  <a:schemeClr val="lt1"/>
                </a:solidFill>
              </a:defRPr>
            </a:lvl9pPr>
          </a:lstStyle>
          <a:p>
            <a:endParaRPr/>
          </a:p>
        </p:txBody>
      </p:sp>
      <p:sp>
        <p:nvSpPr>
          <p:cNvPr id="7" name="Google Shape;7;p1"/>
          <p:cNvSpPr txBox="1">
            <a:spLocks noGrp="1"/>
          </p:cNvSpPr>
          <p:nvPr>
            <p:ph type="body" idx="1"/>
          </p:nvPr>
        </p:nvSpPr>
        <p:spPr>
          <a:xfrm>
            <a:off x="3329400" y="3336525"/>
            <a:ext cx="8229600" cy="45261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lt1"/>
              </a:buClr>
              <a:buSzPts val="3200"/>
              <a:buFont typeface="Noto Sans"/>
              <a:buChar char="•"/>
              <a:defRPr sz="3200" i="0" u="none" strike="noStrike" cap="none">
                <a:solidFill>
                  <a:schemeClr val="lt1"/>
                </a:solidFill>
                <a:latin typeface="Noto Sans"/>
                <a:ea typeface="Noto Sans"/>
                <a:cs typeface="Noto Sans"/>
                <a:sym typeface="Noto Sans"/>
              </a:defRPr>
            </a:lvl1pPr>
            <a:lvl2pPr marL="914400" marR="0" lvl="1" indent="-406400" algn="l" rtl="0">
              <a:spcBef>
                <a:spcPts val="560"/>
              </a:spcBef>
              <a:spcAft>
                <a:spcPts val="0"/>
              </a:spcAft>
              <a:buClr>
                <a:schemeClr val="lt1"/>
              </a:buClr>
              <a:buSzPts val="2800"/>
              <a:buFont typeface="Noto Sans"/>
              <a:buChar char="–"/>
              <a:defRPr sz="2800" i="0" u="none" strike="noStrike" cap="none">
                <a:solidFill>
                  <a:schemeClr val="lt1"/>
                </a:solidFill>
                <a:latin typeface="Noto Sans"/>
                <a:ea typeface="Noto Sans"/>
                <a:cs typeface="Noto Sans"/>
                <a:sym typeface="Noto Sans"/>
              </a:defRPr>
            </a:lvl2pPr>
            <a:lvl3pPr marL="1371600" marR="0" lvl="2" indent="-381000" algn="l" rtl="0">
              <a:spcBef>
                <a:spcPts val="480"/>
              </a:spcBef>
              <a:spcAft>
                <a:spcPts val="0"/>
              </a:spcAft>
              <a:buClr>
                <a:schemeClr val="lt1"/>
              </a:buClr>
              <a:buSzPts val="2400"/>
              <a:buFont typeface="Noto Sans"/>
              <a:buChar char="•"/>
              <a:defRPr sz="2400" i="0" u="none" strike="noStrike" cap="none">
                <a:solidFill>
                  <a:schemeClr val="lt1"/>
                </a:solidFill>
                <a:latin typeface="Noto Sans"/>
                <a:ea typeface="Noto Sans"/>
                <a:cs typeface="Noto Sans"/>
                <a:sym typeface="Noto Sans"/>
              </a:defRPr>
            </a:lvl3pPr>
            <a:lvl4pPr marL="1828800" marR="0" lvl="3"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4pPr>
            <a:lvl5pPr marL="2286000" marR="0" lvl="4"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5pPr>
            <a:lvl6pPr marL="2743200" marR="0" lvl="5"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6pPr>
            <a:lvl7pPr marL="3200400" marR="0" lvl="6"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7pPr>
            <a:lvl8pPr marL="3657600" marR="0" lvl="7"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8pPr>
            <a:lvl9pPr marL="4114800" marR="0" lvl="8" indent="-355600" algn="l" rtl="0">
              <a:spcBef>
                <a:spcPts val="400"/>
              </a:spcBef>
              <a:spcAft>
                <a:spcPts val="0"/>
              </a:spcAft>
              <a:buClr>
                <a:schemeClr val="lt1"/>
              </a:buClr>
              <a:buSzPts val="2000"/>
              <a:buFont typeface="Noto Sans"/>
              <a:buChar char="•"/>
              <a:defRPr sz="2000" i="0" u="none" strike="noStrike" cap="none">
                <a:solidFill>
                  <a:schemeClr val="lt1"/>
                </a:solidFill>
                <a:latin typeface="Noto Sans"/>
                <a:ea typeface="Noto Sans"/>
                <a:cs typeface="Noto Sans"/>
                <a:sym typeface="Noto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3.png"/><Relationship Id="rId18" Type="http://schemas.openxmlformats.org/officeDocument/2006/relationships/image" Target="../media/image16.png"/><Relationship Id="rId3" Type="http://schemas.openxmlformats.org/officeDocument/2006/relationships/slideLayout" Target="../slideLayouts/slideLayout5.xml"/><Relationship Id="rId21" Type="http://schemas.openxmlformats.org/officeDocument/2006/relationships/image" Target="../media/image19.png"/><Relationship Id="rId7" Type="http://schemas.openxmlformats.org/officeDocument/2006/relationships/image" Target="../media/image10.png"/><Relationship Id="rId12" Type="http://schemas.openxmlformats.org/officeDocument/2006/relationships/slide" Target="slide24.xml"/><Relationship Id="rId17" Type="http://schemas.openxmlformats.org/officeDocument/2006/relationships/slide" Target="slide20.xml"/><Relationship Id="rId2" Type="http://schemas.openxmlformats.org/officeDocument/2006/relationships/video" Target="../media/media1.mp4"/><Relationship Id="rId16" Type="http://schemas.openxmlformats.org/officeDocument/2006/relationships/image" Target="../media/image15.png"/><Relationship Id="rId20" Type="http://schemas.openxmlformats.org/officeDocument/2006/relationships/image" Target="../media/image18.png"/><Relationship Id="rId1" Type="http://schemas.microsoft.com/office/2007/relationships/media" Target="../media/media1.mp4"/><Relationship Id="rId6" Type="http://schemas.openxmlformats.org/officeDocument/2006/relationships/slide" Target="slide14.xml"/><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4.png"/><Relationship Id="rId10" Type="http://schemas.openxmlformats.org/officeDocument/2006/relationships/slide" Target="slide50.xml"/><Relationship Id="rId19" Type="http://schemas.openxmlformats.org/officeDocument/2006/relationships/image" Target="../media/image17.png"/><Relationship Id="rId4" Type="http://schemas.openxmlformats.org/officeDocument/2006/relationships/slide" Target="slide4.xml"/><Relationship Id="rId9" Type="http://schemas.openxmlformats.org/officeDocument/2006/relationships/image" Target="../media/image11.png"/><Relationship Id="rId14" Type="http://schemas.openxmlformats.org/officeDocument/2006/relationships/slide" Target="slide3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2.jp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41"/>
        <p:cNvGrpSpPr/>
        <p:nvPr/>
      </p:nvGrpSpPr>
      <p:grpSpPr>
        <a:xfrm>
          <a:off x="0" y="0"/>
          <a:ext cx="0" cy="0"/>
          <a:chOff x="0" y="0"/>
          <a:chExt cx="0" cy="0"/>
        </a:xfrm>
      </p:grpSpPr>
      <p:sp>
        <p:nvSpPr>
          <p:cNvPr id="42" name="Google Shape;42;p10"/>
          <p:cNvSpPr/>
          <p:nvPr/>
        </p:nvSpPr>
        <p:spPr>
          <a:xfrm>
            <a:off x="13357275" y="0"/>
            <a:ext cx="4930725" cy="10287000"/>
          </a:xfrm>
          <a:custGeom>
            <a:avLst/>
            <a:gdLst/>
            <a:ahLst/>
            <a:cxnLst/>
            <a:rect l="l" t="t" r="r" b="b"/>
            <a:pathLst>
              <a:path w="11323471" h="10287000" extrusionOk="0">
                <a:moveTo>
                  <a:pt x="0" y="0"/>
                </a:moveTo>
                <a:lnTo>
                  <a:pt x="11323471" y="0"/>
                </a:lnTo>
                <a:lnTo>
                  <a:pt x="11323471" y="10287000"/>
                </a:lnTo>
                <a:lnTo>
                  <a:pt x="0" y="10287000"/>
                </a:lnTo>
                <a:lnTo>
                  <a:pt x="0" y="0"/>
                </a:lnTo>
                <a:close/>
              </a:path>
            </a:pathLst>
          </a:custGeom>
          <a:blipFill rotWithShape="1">
            <a:blip r:embed="rId3">
              <a:alphaModFix/>
            </a:blip>
            <a:stretch>
              <a:fillRect t="-8701" r="-144937" b="-8701"/>
            </a:stretch>
          </a:blipFill>
          <a:ln>
            <a:noFill/>
          </a:ln>
        </p:spPr>
        <p:txBody>
          <a:bodyPr/>
          <a:lstStyle/>
          <a:p>
            <a:endParaRPr lang="en-US" dirty="0"/>
          </a:p>
        </p:txBody>
      </p:sp>
      <p:grpSp>
        <p:nvGrpSpPr>
          <p:cNvPr id="44" name="Google Shape;44;p10"/>
          <p:cNvGrpSpPr/>
          <p:nvPr/>
        </p:nvGrpSpPr>
        <p:grpSpPr>
          <a:xfrm>
            <a:off x="1268532" y="7620689"/>
            <a:ext cx="3086120" cy="3266862"/>
            <a:chOff x="0" y="-47625"/>
            <a:chExt cx="812800" cy="860425"/>
          </a:xfrm>
        </p:grpSpPr>
        <p:sp>
          <p:nvSpPr>
            <p:cNvPr id="45" name="Google Shape;45;p10"/>
            <p:cNvSpPr/>
            <p:nvPr/>
          </p:nvSpPr>
          <p:spPr>
            <a:xfrm>
              <a:off x="0" y="0"/>
              <a:ext cx="812800" cy="42302"/>
            </a:xfrm>
            <a:custGeom>
              <a:avLst/>
              <a:gdLst/>
              <a:ahLst/>
              <a:cxnLst/>
              <a:rect l="l" t="t" r="r" b="b"/>
              <a:pathLst>
                <a:path w="812800" h="42302" extrusionOk="0">
                  <a:moveTo>
                    <a:pt x="0" y="0"/>
                  </a:moveTo>
                  <a:lnTo>
                    <a:pt x="812800" y="0"/>
                  </a:lnTo>
                  <a:lnTo>
                    <a:pt x="812800" y="42302"/>
                  </a:lnTo>
                  <a:lnTo>
                    <a:pt x="0" y="42302"/>
                  </a:lnTo>
                  <a:close/>
                </a:path>
              </a:pathLst>
            </a:custGeom>
            <a:solidFill>
              <a:srgbClr val="2D5B8F"/>
            </a:solidFill>
            <a:ln>
              <a:noFill/>
            </a:ln>
          </p:spPr>
        </p:sp>
        <p:sp>
          <p:nvSpPr>
            <p:cNvPr id="46" name="Google Shape;46;p10"/>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3" name="Google Shape;43;p10"/>
          <p:cNvSpPr/>
          <p:nvPr/>
        </p:nvSpPr>
        <p:spPr>
          <a:xfrm>
            <a:off x="7629843" y="5919347"/>
            <a:ext cx="6420159" cy="3402684"/>
          </a:xfrm>
          <a:custGeom>
            <a:avLst/>
            <a:gdLst/>
            <a:ahLst/>
            <a:cxnLst/>
            <a:rect l="l" t="t" r="r" b="b"/>
            <a:pathLst>
              <a:path w="6420159" h="3402684" extrusionOk="0">
                <a:moveTo>
                  <a:pt x="0" y="0"/>
                </a:moveTo>
                <a:lnTo>
                  <a:pt x="6420159" y="0"/>
                </a:lnTo>
                <a:lnTo>
                  <a:pt x="6420159" y="3402684"/>
                </a:lnTo>
                <a:lnTo>
                  <a:pt x="0" y="3402684"/>
                </a:lnTo>
                <a:lnTo>
                  <a:pt x="0" y="0"/>
                </a:lnTo>
                <a:close/>
              </a:path>
            </a:pathLst>
          </a:custGeom>
          <a:blipFill rotWithShape="1">
            <a:blip r:embed="rId4">
              <a:alphaModFix/>
            </a:blip>
            <a:stretch>
              <a:fillRect/>
            </a:stretch>
          </a:blipFill>
          <a:ln>
            <a:noFill/>
          </a:ln>
        </p:spPr>
      </p:sp>
      <p:sp>
        <p:nvSpPr>
          <p:cNvPr id="48" name="Google Shape;48;p10"/>
          <p:cNvSpPr txBox="1"/>
          <p:nvPr/>
        </p:nvSpPr>
        <p:spPr>
          <a:xfrm>
            <a:off x="1595142" y="8533224"/>
            <a:ext cx="3596766" cy="1323439"/>
          </a:xfrm>
          <a:prstGeom prst="rect">
            <a:avLst/>
          </a:prstGeom>
          <a:noFill/>
          <a:ln>
            <a:noFill/>
          </a:ln>
        </p:spPr>
        <p:txBody>
          <a:bodyPr spcFirstLastPara="1" wrap="square" lIns="0" tIns="0" rIns="0" bIns="0" anchor="t" anchorCtr="0">
            <a:spAutoFit/>
          </a:bodyPr>
          <a:lstStyle/>
          <a:p>
            <a:r>
              <a:rPr lang="en-US" sz="3600" b="0" i="0" dirty="0">
                <a:solidFill>
                  <a:schemeClr val="bg1"/>
                </a:solidFill>
                <a:effectLst/>
                <a:latin typeface="Palatino Linotype" panose="02040502050505030304" pitchFamily="18" charset="0"/>
              </a:rPr>
              <a:t>Bursa </a:t>
            </a:r>
            <a:r>
              <a:rPr lang="en-US" sz="3600" b="0" i="0" dirty="0" err="1">
                <a:solidFill>
                  <a:schemeClr val="bg1"/>
                </a:solidFill>
                <a:effectLst/>
                <a:latin typeface="Palatino Linotype" panose="02040502050505030304" pitchFamily="18" charset="0"/>
              </a:rPr>
              <a:t>Uludağ</a:t>
            </a:r>
            <a:r>
              <a:rPr lang="en-US" sz="3600" b="0" i="0" dirty="0">
                <a:solidFill>
                  <a:schemeClr val="bg1"/>
                </a:solidFill>
                <a:effectLst/>
                <a:latin typeface="Palatino Linotype" panose="02040502050505030304" pitchFamily="18" charset="0"/>
              </a:rPr>
              <a:t> </a:t>
            </a:r>
            <a:r>
              <a:rPr lang="en-US" sz="3600" b="0" i="0" dirty="0" err="1">
                <a:solidFill>
                  <a:schemeClr val="bg1"/>
                </a:solidFill>
                <a:effectLst/>
                <a:latin typeface="Palatino Linotype" panose="02040502050505030304" pitchFamily="18" charset="0"/>
              </a:rPr>
              <a:t>Üniversitesi</a:t>
            </a:r>
            <a:endParaRPr lang="en-US" sz="3600" b="0" i="0" dirty="0">
              <a:solidFill>
                <a:schemeClr val="bg1"/>
              </a:solidFill>
              <a:effectLst/>
              <a:latin typeface="Palatino Linotype" panose="02040502050505030304" pitchFamily="18" charset="0"/>
            </a:endParaRPr>
          </a:p>
          <a:p>
            <a:pPr marL="0" marR="0" lvl="0" indent="0" algn="l" rtl="0">
              <a:lnSpc>
                <a:spcPct val="100000"/>
              </a:lnSpc>
              <a:spcBef>
                <a:spcPts val="0"/>
              </a:spcBef>
              <a:spcAft>
                <a:spcPts val="0"/>
              </a:spcAft>
              <a:buNone/>
            </a:pPr>
            <a:endParaRPr dirty="0"/>
          </a:p>
        </p:txBody>
      </p:sp>
      <p:sp>
        <p:nvSpPr>
          <p:cNvPr id="50" name="Google Shape;50;p10"/>
          <p:cNvSpPr txBox="1"/>
          <p:nvPr/>
        </p:nvSpPr>
        <p:spPr>
          <a:xfrm>
            <a:off x="1028699" y="1281143"/>
            <a:ext cx="9840862" cy="369331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000" dirty="0">
                <a:solidFill>
                  <a:schemeClr val="bg1"/>
                </a:solidFill>
                <a:latin typeface="Archivo Black" panose="020B0604020202020204" charset="0"/>
              </a:rPr>
              <a:t>Reinforcement learning </a:t>
            </a:r>
            <a:r>
              <a:rPr lang="en-US" sz="6000" dirty="0" err="1">
                <a:solidFill>
                  <a:schemeClr val="bg1"/>
                </a:solidFill>
                <a:latin typeface="Archivo Black" panose="020B0604020202020204" charset="0"/>
              </a:rPr>
              <a:t>ile</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Otonom</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Araçlarda</a:t>
            </a:r>
            <a:r>
              <a:rPr lang="en-US" sz="6000" dirty="0">
                <a:solidFill>
                  <a:schemeClr val="bg1"/>
                </a:solidFill>
                <a:latin typeface="Archivo Black" panose="020B0604020202020204" charset="0"/>
              </a:rPr>
              <a:t> </a:t>
            </a:r>
          </a:p>
          <a:p>
            <a:pPr marL="0" marR="0" lvl="0" indent="0" algn="l" rtl="0">
              <a:lnSpc>
                <a:spcPct val="100000"/>
              </a:lnSpc>
              <a:spcBef>
                <a:spcPts val="0"/>
              </a:spcBef>
              <a:spcAft>
                <a:spcPts val="0"/>
              </a:spcAft>
              <a:buNone/>
            </a:pPr>
            <a:r>
              <a:rPr lang="en-US" sz="6000" dirty="0" err="1">
                <a:solidFill>
                  <a:schemeClr val="bg1"/>
                </a:solidFill>
                <a:latin typeface="Archivo Black" panose="020B0604020202020204" charset="0"/>
              </a:rPr>
              <a:t>Yol</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Planlama</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ve</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Karar</a:t>
            </a:r>
            <a:r>
              <a:rPr lang="en-US" sz="6000" dirty="0">
                <a:solidFill>
                  <a:schemeClr val="bg1"/>
                </a:solidFill>
                <a:latin typeface="Archivo Black" panose="020B0604020202020204" charset="0"/>
              </a:rPr>
              <a:t> Verme</a:t>
            </a:r>
          </a:p>
        </p:txBody>
      </p:sp>
      <p:sp>
        <p:nvSpPr>
          <p:cNvPr id="51" name="Google Shape;51;p10"/>
          <p:cNvSpPr txBox="1"/>
          <p:nvPr/>
        </p:nvSpPr>
        <p:spPr>
          <a:xfrm>
            <a:off x="1028700" y="5607797"/>
            <a:ext cx="3426600" cy="301621"/>
          </a:xfrm>
          <a:prstGeom prst="rect">
            <a:avLst/>
          </a:prstGeom>
          <a:noFill/>
          <a:ln>
            <a:noFill/>
          </a:ln>
        </p:spPr>
        <p:txBody>
          <a:bodyPr spcFirstLastPara="1" wrap="square" lIns="0" tIns="0" rIns="0" bIns="0" anchor="t" anchorCtr="0">
            <a:spAutoFit/>
          </a:bodyPr>
          <a:lstStyle/>
          <a:p>
            <a:pPr marL="0" marR="0" lvl="0" indent="0" algn="l" rtl="0">
              <a:lnSpc>
                <a:spcPct val="140019"/>
              </a:lnSpc>
              <a:spcBef>
                <a:spcPts val="0"/>
              </a:spcBef>
              <a:spcAft>
                <a:spcPts val="0"/>
              </a:spcAft>
              <a:buNone/>
            </a:pPr>
            <a:endParaRPr dirty="0"/>
          </a:p>
        </p:txBody>
      </p:sp>
      <p:pic>
        <p:nvPicPr>
          <p:cNvPr id="19" name="Picture 18">
            <a:extLst>
              <a:ext uri="{FF2B5EF4-FFF2-40B4-BE49-F238E27FC236}">
                <a16:creationId xmlns:a16="http://schemas.microsoft.com/office/drawing/2014/main" id="{ADE4181B-A2CE-4896-A38E-55804AB374B4}"/>
              </a:ext>
            </a:extLst>
          </p:cNvPr>
          <p:cNvPicPr>
            <a:picLocks noChangeAspect="1"/>
          </p:cNvPicPr>
          <p:nvPr/>
        </p:nvPicPr>
        <p:blipFill>
          <a:blip r:embed="rId5"/>
          <a:stretch>
            <a:fillRect/>
          </a:stretch>
        </p:blipFill>
        <p:spPr>
          <a:xfrm>
            <a:off x="7049590" y="152919"/>
            <a:ext cx="7980422" cy="7932635"/>
          </a:xfrm>
          <a:prstGeom prst="rect">
            <a:avLst/>
          </a:prstGeom>
        </p:spPr>
      </p:pic>
      <p:pic>
        <p:nvPicPr>
          <p:cNvPr id="24" name="Picture 23">
            <a:extLst>
              <a:ext uri="{FF2B5EF4-FFF2-40B4-BE49-F238E27FC236}">
                <a16:creationId xmlns:a16="http://schemas.microsoft.com/office/drawing/2014/main" id="{DF8F1829-09E9-448D-8383-C0BD1C47A24F}"/>
              </a:ext>
            </a:extLst>
          </p:cNvPr>
          <p:cNvPicPr>
            <a:picLocks noChangeAspect="1"/>
          </p:cNvPicPr>
          <p:nvPr/>
        </p:nvPicPr>
        <p:blipFill>
          <a:blip r:embed="rId6"/>
          <a:stretch>
            <a:fillRect/>
          </a:stretch>
        </p:blipFill>
        <p:spPr>
          <a:xfrm>
            <a:off x="643978" y="8656146"/>
            <a:ext cx="769441" cy="7694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26"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80">
                                          <p:stCondLst>
                                            <p:cond delay="0"/>
                                          </p:stCondLst>
                                        </p:cTn>
                                        <p:tgtEl>
                                          <p:spTgt spid="19"/>
                                        </p:tgtEl>
                                      </p:cBhvr>
                                    </p:animEffect>
                                    <p:anim calcmode="lin" valueType="num">
                                      <p:cBhvr>
                                        <p:cTn id="11"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2"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3"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4"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5"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6" dur="26">
                                          <p:stCondLst>
                                            <p:cond delay="650"/>
                                          </p:stCondLst>
                                        </p:cTn>
                                        <p:tgtEl>
                                          <p:spTgt spid="19"/>
                                        </p:tgtEl>
                                      </p:cBhvr>
                                      <p:to x="100000" y="60000"/>
                                    </p:animScale>
                                    <p:animScale>
                                      <p:cBhvr>
                                        <p:cTn id="17" dur="166" decel="50000">
                                          <p:stCondLst>
                                            <p:cond delay="676"/>
                                          </p:stCondLst>
                                        </p:cTn>
                                        <p:tgtEl>
                                          <p:spTgt spid="19"/>
                                        </p:tgtEl>
                                      </p:cBhvr>
                                      <p:to x="100000" y="100000"/>
                                    </p:animScale>
                                    <p:animScale>
                                      <p:cBhvr>
                                        <p:cTn id="18" dur="26">
                                          <p:stCondLst>
                                            <p:cond delay="1312"/>
                                          </p:stCondLst>
                                        </p:cTn>
                                        <p:tgtEl>
                                          <p:spTgt spid="19"/>
                                        </p:tgtEl>
                                      </p:cBhvr>
                                      <p:to x="100000" y="80000"/>
                                    </p:animScale>
                                    <p:animScale>
                                      <p:cBhvr>
                                        <p:cTn id="19" dur="166" decel="50000">
                                          <p:stCondLst>
                                            <p:cond delay="1338"/>
                                          </p:stCondLst>
                                        </p:cTn>
                                        <p:tgtEl>
                                          <p:spTgt spid="19"/>
                                        </p:tgtEl>
                                      </p:cBhvr>
                                      <p:to x="100000" y="100000"/>
                                    </p:animScale>
                                    <p:animScale>
                                      <p:cBhvr>
                                        <p:cTn id="20" dur="26">
                                          <p:stCondLst>
                                            <p:cond delay="1642"/>
                                          </p:stCondLst>
                                        </p:cTn>
                                        <p:tgtEl>
                                          <p:spTgt spid="19"/>
                                        </p:tgtEl>
                                      </p:cBhvr>
                                      <p:to x="100000" y="90000"/>
                                    </p:animScale>
                                    <p:animScale>
                                      <p:cBhvr>
                                        <p:cTn id="21" dur="166" decel="50000">
                                          <p:stCondLst>
                                            <p:cond delay="1668"/>
                                          </p:stCondLst>
                                        </p:cTn>
                                        <p:tgtEl>
                                          <p:spTgt spid="19"/>
                                        </p:tgtEl>
                                      </p:cBhvr>
                                      <p:to x="100000" y="100000"/>
                                    </p:animScale>
                                    <p:animScale>
                                      <p:cBhvr>
                                        <p:cTn id="22" dur="26">
                                          <p:stCondLst>
                                            <p:cond delay="1808"/>
                                          </p:stCondLst>
                                        </p:cTn>
                                        <p:tgtEl>
                                          <p:spTgt spid="19"/>
                                        </p:tgtEl>
                                      </p:cBhvr>
                                      <p:to x="100000" y="95000"/>
                                    </p:animScale>
                                    <p:animScale>
                                      <p:cBhvr>
                                        <p:cTn id="23" dur="166" decel="50000">
                                          <p:stCondLst>
                                            <p:cond delay="1834"/>
                                          </p:stCondLst>
                                        </p:cTn>
                                        <p:tgtEl>
                                          <p:spTgt spid="19"/>
                                        </p:tgtEl>
                                      </p:cBhvr>
                                      <p:to x="100000" y="100000"/>
                                    </p:animScale>
                                  </p:childTnLst>
                                </p:cTn>
                              </p:par>
                              <p:par>
                                <p:cTn id="24" presetID="31"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 calcmode="lin" valueType="num">
                                      <p:cBhvr>
                                        <p:cTn id="26" dur="1000" fill="hold"/>
                                        <p:tgtEl>
                                          <p:spTgt spid="43"/>
                                        </p:tgtEl>
                                        <p:attrNameLst>
                                          <p:attrName>ppt_w</p:attrName>
                                        </p:attrNameLst>
                                      </p:cBhvr>
                                      <p:tavLst>
                                        <p:tav tm="0">
                                          <p:val>
                                            <p:fltVal val="0"/>
                                          </p:val>
                                        </p:tav>
                                        <p:tav tm="100000">
                                          <p:val>
                                            <p:strVal val="#ppt_w"/>
                                          </p:val>
                                        </p:tav>
                                      </p:tavLst>
                                    </p:anim>
                                    <p:anim calcmode="lin" valueType="num">
                                      <p:cBhvr>
                                        <p:cTn id="27" dur="1000" fill="hold"/>
                                        <p:tgtEl>
                                          <p:spTgt spid="43"/>
                                        </p:tgtEl>
                                        <p:attrNameLst>
                                          <p:attrName>ppt_h</p:attrName>
                                        </p:attrNameLst>
                                      </p:cBhvr>
                                      <p:tavLst>
                                        <p:tav tm="0">
                                          <p:val>
                                            <p:fltVal val="0"/>
                                          </p:val>
                                        </p:tav>
                                        <p:tav tm="100000">
                                          <p:val>
                                            <p:strVal val="#ppt_h"/>
                                          </p:val>
                                        </p:tav>
                                      </p:tavLst>
                                    </p:anim>
                                    <p:anim calcmode="lin" valueType="num">
                                      <p:cBhvr>
                                        <p:cTn id="28" dur="1000" fill="hold"/>
                                        <p:tgtEl>
                                          <p:spTgt spid="43"/>
                                        </p:tgtEl>
                                        <p:attrNameLst>
                                          <p:attrName>style.rotation</p:attrName>
                                        </p:attrNameLst>
                                      </p:cBhvr>
                                      <p:tavLst>
                                        <p:tav tm="0">
                                          <p:val>
                                            <p:fltVal val="90"/>
                                          </p:val>
                                        </p:tav>
                                        <p:tav tm="100000">
                                          <p:val>
                                            <p:fltVal val="0"/>
                                          </p:val>
                                        </p:tav>
                                      </p:tavLst>
                                    </p:anim>
                                    <p:animEffect transition="in" filter="fade">
                                      <p:cBhvr>
                                        <p:cTn id="29"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Reinforcement Learning </a:t>
            </a:r>
            <a:r>
              <a:rPr lang="en-US" dirty="0" err="1"/>
              <a:t>ile</a:t>
            </a:r>
            <a:r>
              <a:rPr lang="en-US" dirty="0"/>
              <a:t> </a:t>
            </a:r>
            <a:r>
              <a:rPr lang="en-US" dirty="0" err="1"/>
              <a:t>Yol</a:t>
            </a:r>
            <a:r>
              <a:rPr lang="en-US" dirty="0"/>
              <a:t> </a:t>
            </a:r>
            <a:r>
              <a:rPr lang="en-US" dirty="0" err="1"/>
              <a:t>Planlama</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marL="25400" indent="0">
              <a:buClr>
                <a:schemeClr val="bg1"/>
              </a:buClr>
              <a:buNone/>
            </a:pPr>
            <a:r>
              <a:rPr lang="en-US" dirty="0"/>
              <a:t>        </a:t>
            </a:r>
            <a:r>
              <a:rPr lang="en-GB" sz="3200" dirty="0"/>
              <a:t>Reinforcement Learning (RL), </a:t>
            </a:r>
            <a:r>
              <a:rPr lang="en-GB" sz="3200" dirty="0" err="1"/>
              <a:t>bir</a:t>
            </a:r>
            <a:r>
              <a:rPr lang="en-GB" sz="3200" dirty="0"/>
              <a:t> </a:t>
            </a:r>
            <a:r>
              <a:rPr lang="en-GB" sz="3200" dirty="0" err="1"/>
              <a:t>ajanın</a:t>
            </a:r>
            <a:r>
              <a:rPr lang="en-GB" sz="3200" dirty="0"/>
              <a:t> </a:t>
            </a:r>
            <a:r>
              <a:rPr lang="en-GB" sz="3200" dirty="0" err="1"/>
              <a:t>çevresiyle</a:t>
            </a:r>
            <a:r>
              <a:rPr lang="en-GB" sz="3200" dirty="0"/>
              <a:t> </a:t>
            </a:r>
            <a:r>
              <a:rPr lang="en-GB" sz="3200" dirty="0" err="1"/>
              <a:t>etkileşimde</a:t>
            </a:r>
            <a:r>
              <a:rPr lang="en-GB" sz="3200" dirty="0"/>
              <a:t> </a:t>
            </a:r>
            <a:r>
              <a:rPr lang="en-GB" sz="3200" dirty="0" err="1"/>
              <a:t>bulunarak</a:t>
            </a:r>
            <a:r>
              <a:rPr lang="en-GB" sz="3200" dirty="0"/>
              <a:t> </a:t>
            </a:r>
            <a:r>
              <a:rPr lang="en-GB" sz="3200" dirty="0" err="1"/>
              <a:t>ve</a:t>
            </a:r>
            <a:r>
              <a:rPr lang="en-GB" sz="3200" dirty="0"/>
              <a:t> </a:t>
            </a:r>
            <a:r>
              <a:rPr lang="en-GB" sz="3200" dirty="0" err="1"/>
              <a:t>aldığı</a:t>
            </a:r>
            <a:r>
              <a:rPr lang="en-GB" sz="3200" dirty="0"/>
              <a:t> </a:t>
            </a:r>
            <a:r>
              <a:rPr lang="en-GB" sz="3200" dirty="0" err="1"/>
              <a:t>geri</a:t>
            </a:r>
            <a:r>
              <a:rPr lang="en-GB" sz="3200" dirty="0"/>
              <a:t> </a:t>
            </a:r>
            <a:r>
              <a:rPr lang="en-GB" sz="3200" dirty="0" err="1"/>
              <a:t>bildirimlerle</a:t>
            </a:r>
            <a:r>
              <a:rPr lang="en-GB" sz="3200" dirty="0"/>
              <a:t> (</a:t>
            </a:r>
            <a:r>
              <a:rPr lang="en-GB" sz="3200" dirty="0" err="1"/>
              <a:t>ödüller</a:t>
            </a:r>
            <a:r>
              <a:rPr lang="en-GB" sz="3200" dirty="0"/>
              <a:t> </a:t>
            </a:r>
            <a:r>
              <a:rPr lang="en-GB" sz="3200" dirty="0" err="1"/>
              <a:t>veya</a:t>
            </a:r>
            <a:r>
              <a:rPr lang="en-GB" sz="3200" dirty="0"/>
              <a:t> </a:t>
            </a:r>
            <a:r>
              <a:rPr lang="en-GB" sz="3200" dirty="0" err="1"/>
              <a:t>cezalar</a:t>
            </a:r>
            <a:r>
              <a:rPr lang="en-GB" sz="3200" dirty="0"/>
              <a:t>) </a:t>
            </a:r>
            <a:r>
              <a:rPr lang="en-GB" sz="3200" dirty="0" err="1"/>
              <a:t>en</a:t>
            </a:r>
            <a:r>
              <a:rPr lang="en-GB" sz="3200" dirty="0"/>
              <a:t> </a:t>
            </a:r>
            <a:r>
              <a:rPr lang="en-GB" sz="3200" dirty="0" err="1"/>
              <a:t>uygun</a:t>
            </a:r>
            <a:r>
              <a:rPr lang="en-GB" sz="3200" dirty="0"/>
              <a:t> </a:t>
            </a:r>
            <a:r>
              <a:rPr lang="en-GB" sz="3200" dirty="0" err="1"/>
              <a:t>hareketi</a:t>
            </a:r>
            <a:r>
              <a:rPr lang="en-GB" sz="3200" dirty="0"/>
              <a:t> </a:t>
            </a:r>
            <a:r>
              <a:rPr lang="en-GB" sz="3200" dirty="0" err="1"/>
              <a:t>öğrenmesi</a:t>
            </a:r>
            <a:r>
              <a:rPr lang="en-GB" sz="3200" dirty="0"/>
              <a:t> </a:t>
            </a:r>
            <a:r>
              <a:rPr lang="en-GB" sz="3200" dirty="0" err="1"/>
              <a:t>sürecidir</a:t>
            </a:r>
            <a:r>
              <a:rPr lang="en-GB" sz="3200" dirty="0"/>
              <a:t>. </a:t>
            </a:r>
            <a:r>
              <a:rPr lang="en-GB" sz="3200" dirty="0" err="1"/>
              <a:t>Otonom</a:t>
            </a:r>
            <a:r>
              <a:rPr lang="en-GB" sz="3200" dirty="0"/>
              <a:t> </a:t>
            </a:r>
            <a:r>
              <a:rPr lang="en-GB" sz="3200" dirty="0" err="1"/>
              <a:t>araçlarda</a:t>
            </a:r>
            <a:r>
              <a:rPr lang="en-GB" sz="3200" dirty="0"/>
              <a:t> </a:t>
            </a:r>
            <a:r>
              <a:rPr lang="en-GB" sz="3200" dirty="0" err="1"/>
              <a:t>yol</a:t>
            </a:r>
            <a:r>
              <a:rPr lang="en-GB" sz="3200" dirty="0"/>
              <a:t> </a:t>
            </a:r>
            <a:r>
              <a:rPr lang="en-GB" sz="3200" dirty="0" err="1"/>
              <a:t>planlama</a:t>
            </a:r>
            <a:r>
              <a:rPr lang="en-GB" sz="3200" dirty="0"/>
              <a:t>, RL </a:t>
            </a:r>
            <a:r>
              <a:rPr lang="en-GB" sz="3200" dirty="0" err="1"/>
              <a:t>ile</a:t>
            </a:r>
            <a:r>
              <a:rPr lang="en-GB" sz="3200" dirty="0"/>
              <a:t> </a:t>
            </a:r>
            <a:r>
              <a:rPr lang="en-GB" sz="3200" dirty="0" err="1"/>
              <a:t>çok</a:t>
            </a:r>
            <a:r>
              <a:rPr lang="en-GB" sz="3200" dirty="0"/>
              <a:t> </a:t>
            </a:r>
            <a:r>
              <a:rPr lang="en-GB" sz="3200" dirty="0" err="1"/>
              <a:t>daha</a:t>
            </a:r>
            <a:r>
              <a:rPr lang="en-GB" sz="3200" dirty="0"/>
              <a:t> </a:t>
            </a:r>
            <a:r>
              <a:rPr lang="en-GB" sz="3200" dirty="0" err="1"/>
              <a:t>esnek</a:t>
            </a:r>
            <a:r>
              <a:rPr lang="en-GB" sz="3200" dirty="0"/>
              <a:t>, </a:t>
            </a:r>
            <a:r>
              <a:rPr lang="en-GB" sz="3200" dirty="0" err="1"/>
              <a:t>dinamik</a:t>
            </a:r>
            <a:r>
              <a:rPr lang="en-GB" sz="3200" dirty="0"/>
              <a:t> </a:t>
            </a:r>
            <a:r>
              <a:rPr lang="en-GB" sz="3200" dirty="0" err="1"/>
              <a:t>ve</a:t>
            </a:r>
            <a:r>
              <a:rPr lang="en-GB" sz="3200" dirty="0"/>
              <a:t> </a:t>
            </a:r>
            <a:r>
              <a:rPr lang="en-GB" sz="3200" dirty="0" err="1"/>
              <a:t>akıllı</a:t>
            </a:r>
            <a:r>
              <a:rPr lang="en-GB" sz="3200" dirty="0"/>
              <a:t> hale </a:t>
            </a:r>
            <a:r>
              <a:rPr lang="en-GB" sz="3200" dirty="0" err="1"/>
              <a:t>gelir</a:t>
            </a:r>
            <a:r>
              <a:rPr lang="en-GB" sz="3200" dirty="0"/>
              <a:t>. </a:t>
            </a:r>
            <a:r>
              <a:rPr lang="en-GB" sz="3200" dirty="0" err="1"/>
              <a:t>Geleneksel</a:t>
            </a:r>
            <a:r>
              <a:rPr lang="en-GB" sz="3200" dirty="0"/>
              <a:t> </a:t>
            </a:r>
            <a:r>
              <a:rPr lang="en-GB" sz="3200" dirty="0" err="1"/>
              <a:t>algoritmaların</a:t>
            </a:r>
            <a:r>
              <a:rPr lang="en-GB" sz="3200" dirty="0"/>
              <a:t> </a:t>
            </a:r>
            <a:r>
              <a:rPr lang="en-GB" sz="3200" dirty="0" err="1"/>
              <a:t>aksine</a:t>
            </a:r>
            <a:r>
              <a:rPr lang="en-GB" sz="3200" dirty="0"/>
              <a:t>, RL </a:t>
            </a:r>
            <a:r>
              <a:rPr lang="en-GB" sz="3200" dirty="0" err="1"/>
              <a:t>tabanlı</a:t>
            </a:r>
            <a:r>
              <a:rPr lang="en-GB" sz="3200" dirty="0"/>
              <a:t> </a:t>
            </a:r>
            <a:r>
              <a:rPr lang="en-GB" sz="3200" dirty="0" err="1"/>
              <a:t>bir</a:t>
            </a:r>
            <a:r>
              <a:rPr lang="en-GB" sz="3200" dirty="0"/>
              <a:t> </a:t>
            </a:r>
            <a:r>
              <a:rPr lang="en-GB" sz="3200" dirty="0" err="1"/>
              <a:t>sistem</a:t>
            </a:r>
            <a:r>
              <a:rPr lang="en-GB" sz="3200" dirty="0"/>
              <a:t>, </a:t>
            </a:r>
            <a:r>
              <a:rPr lang="en-GB" sz="3200" dirty="0" err="1"/>
              <a:t>gerçek</a:t>
            </a:r>
            <a:r>
              <a:rPr lang="en-GB" sz="3200" dirty="0"/>
              <a:t> </a:t>
            </a:r>
            <a:r>
              <a:rPr lang="en-GB" sz="3200" dirty="0" err="1"/>
              <a:t>zamanlı</a:t>
            </a:r>
            <a:r>
              <a:rPr lang="en-GB" sz="3200" dirty="0"/>
              <a:t> </a:t>
            </a:r>
            <a:r>
              <a:rPr lang="en-GB" sz="3200" dirty="0" err="1"/>
              <a:t>veriler</a:t>
            </a:r>
            <a:r>
              <a:rPr lang="tr-TR" sz="3200" dirty="0"/>
              <a:t> </a:t>
            </a:r>
            <a:r>
              <a:rPr lang="en-GB" sz="3200" dirty="0" err="1"/>
              <a:t>ve</a:t>
            </a:r>
            <a:r>
              <a:rPr lang="en-GB" sz="3200" dirty="0"/>
              <a:t> </a:t>
            </a:r>
            <a:r>
              <a:rPr lang="en-GB" sz="3200" dirty="0" err="1"/>
              <a:t>dinamik</a:t>
            </a:r>
            <a:r>
              <a:rPr lang="en-GB" sz="3200" dirty="0"/>
              <a:t> </a:t>
            </a:r>
            <a:r>
              <a:rPr lang="en-GB" sz="3200" dirty="0" err="1"/>
              <a:t>çevresel</a:t>
            </a:r>
            <a:r>
              <a:rPr lang="en-GB" sz="3200" dirty="0"/>
              <a:t> </a:t>
            </a:r>
            <a:r>
              <a:rPr lang="en-GB" sz="3200" dirty="0" err="1"/>
              <a:t>koşullar</a:t>
            </a:r>
            <a:r>
              <a:rPr lang="en-GB" sz="3200" dirty="0"/>
              <a:t> </a:t>
            </a:r>
            <a:r>
              <a:rPr lang="en-GB" sz="3200" dirty="0" err="1"/>
              <a:t>altında</a:t>
            </a:r>
            <a:r>
              <a:rPr lang="en-GB" sz="3200" dirty="0"/>
              <a:t> </a:t>
            </a:r>
            <a:r>
              <a:rPr lang="en-GB" sz="3200" dirty="0" err="1"/>
              <a:t>en</a:t>
            </a:r>
            <a:r>
              <a:rPr lang="en-GB" sz="3200" dirty="0"/>
              <a:t> </a:t>
            </a:r>
            <a:r>
              <a:rPr lang="en-GB" sz="3200" dirty="0" err="1"/>
              <a:t>iyi</a:t>
            </a:r>
            <a:r>
              <a:rPr lang="en-GB" sz="3200" dirty="0"/>
              <a:t> </a:t>
            </a:r>
            <a:r>
              <a:rPr lang="en-GB" sz="3200" dirty="0" err="1"/>
              <a:t>kararları</a:t>
            </a:r>
            <a:r>
              <a:rPr lang="en-GB" sz="3200" dirty="0"/>
              <a:t> </a:t>
            </a:r>
            <a:r>
              <a:rPr lang="en-GB" sz="3200" dirty="0" err="1"/>
              <a:t>almayı</a:t>
            </a:r>
            <a:r>
              <a:rPr lang="en-GB" sz="3200" dirty="0"/>
              <a:t> </a:t>
            </a:r>
            <a:r>
              <a:rPr lang="en-GB" sz="3200" dirty="0" err="1"/>
              <a:t>öğrenebilir</a:t>
            </a:r>
            <a:r>
              <a:rPr lang="en-GB" sz="3200" dirty="0"/>
              <a:t>.</a:t>
            </a:r>
          </a:p>
          <a:p>
            <a:pPr marL="25400" indent="0">
              <a:buClr>
                <a:schemeClr val="bg1"/>
              </a:buClr>
              <a:buNone/>
            </a:pPr>
            <a:endParaRPr lang="tr-TR" sz="3200" b="1" dirty="0"/>
          </a:p>
          <a:p>
            <a:pPr marL="25400" indent="0">
              <a:buClr>
                <a:schemeClr val="bg1"/>
              </a:buClr>
              <a:buNone/>
            </a:pPr>
            <a:endParaRPr lang="en-US" dirty="0"/>
          </a:p>
        </p:txBody>
      </p:sp>
    </p:spTree>
    <p:extLst>
      <p:ext uri="{BB962C8B-B14F-4D97-AF65-F5344CB8AC3E}">
        <p14:creationId xmlns:p14="http://schemas.microsoft.com/office/powerpoint/2010/main" val="19474735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RL </a:t>
            </a:r>
            <a:r>
              <a:rPr lang="en-GB" sz="4400" dirty="0" err="1"/>
              <a:t>ile</a:t>
            </a:r>
            <a:r>
              <a:rPr lang="en-GB" sz="4400" dirty="0"/>
              <a:t> </a:t>
            </a:r>
            <a:r>
              <a:rPr lang="en-GB" sz="4400" dirty="0" err="1"/>
              <a:t>Yol</a:t>
            </a:r>
            <a:r>
              <a:rPr lang="en-GB" sz="4400" dirty="0"/>
              <a:t> </a:t>
            </a:r>
            <a:r>
              <a:rPr lang="en-GB" sz="4400" dirty="0" err="1"/>
              <a:t>Planlamanın</a:t>
            </a:r>
            <a:r>
              <a:rPr lang="en-GB" sz="4400" dirty="0"/>
              <a:t> </a:t>
            </a:r>
            <a:r>
              <a:rPr lang="en-GB" sz="4400" dirty="0" err="1"/>
              <a:t>Avantajları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85130" y="2657476"/>
            <a:ext cx="14717739" cy="5086350"/>
          </a:xfrm>
        </p:spPr>
        <p:txBody>
          <a:bodyPr>
            <a:normAutofit/>
          </a:bodyPr>
          <a:lstStyle/>
          <a:p>
            <a:pPr marL="539750" lvl="0" indent="-514350">
              <a:lnSpc>
                <a:spcPct val="90000"/>
              </a:lnSpc>
              <a:buClr>
                <a:schemeClr val="bg1"/>
              </a:buClr>
              <a:buFont typeface="+mj-lt"/>
              <a:buAutoNum type="arabicPeriod"/>
            </a:pPr>
            <a:r>
              <a:rPr lang="en-GB" sz="3200" b="1" dirty="0" err="1"/>
              <a:t>Gerçek</a:t>
            </a:r>
            <a:r>
              <a:rPr lang="en-GB" sz="3200" b="1" dirty="0"/>
              <a:t> </a:t>
            </a:r>
            <a:r>
              <a:rPr lang="en-GB" sz="3200" b="1" dirty="0" err="1"/>
              <a:t>Zamanlı</a:t>
            </a:r>
            <a:r>
              <a:rPr lang="en-GB" sz="3200" b="1" dirty="0"/>
              <a:t> </a:t>
            </a:r>
            <a:r>
              <a:rPr lang="en-GB" sz="3200" b="1" dirty="0" err="1"/>
              <a:t>Öğrenme</a:t>
            </a:r>
            <a:r>
              <a:rPr lang="en-GB" sz="3200" b="1" dirty="0"/>
              <a:t> </a:t>
            </a:r>
            <a:r>
              <a:rPr lang="en-GB" sz="3200" b="1" dirty="0" err="1"/>
              <a:t>ve</a:t>
            </a:r>
            <a:r>
              <a:rPr lang="en-GB" sz="3200" b="1" dirty="0"/>
              <a:t> </a:t>
            </a:r>
            <a:r>
              <a:rPr lang="en-GB" sz="3200" b="1" dirty="0" err="1"/>
              <a:t>Uyum</a:t>
            </a:r>
            <a:r>
              <a:rPr lang="tr-TR" sz="3200" b="1" dirty="0"/>
              <a:t>:</a:t>
            </a:r>
            <a:r>
              <a:rPr lang="en-US" sz="3200" b="1" dirty="0"/>
              <a:t> </a:t>
            </a:r>
            <a:r>
              <a:rPr lang="tr-TR" sz="3200" dirty="0"/>
              <a:t>Araç, sürüş sırasında karşılaştığı her durumdan </a:t>
            </a:r>
            <a:r>
              <a:rPr lang="en-US" sz="3200" dirty="0"/>
              <a:t>“</a:t>
            </a:r>
            <a:r>
              <a:rPr lang="tr-TR" sz="3200" dirty="0"/>
              <a:t>geri bildirim alır</a:t>
            </a:r>
            <a:r>
              <a:rPr lang="en-US" sz="3200" dirty="0"/>
              <a:t>” </a:t>
            </a:r>
            <a:r>
              <a:rPr lang="tr-TR" sz="3200" dirty="0"/>
              <a:t>ve buna göre bir sonraki hareketini şekillendirir. Örneğin, yol kapanması veya trafik sıkışıklığı gibi beklenmedik durumlarla karşılaşıldığında, RL tabanlı bir sistem bu durumu değerlendirip en iyi alternatif rotayı bulabilir.</a:t>
            </a:r>
            <a:endParaRPr lang="en-US" sz="3200" dirty="0"/>
          </a:p>
          <a:p>
            <a:pPr marL="25400" lvl="0" indent="0">
              <a:lnSpc>
                <a:spcPct val="90000"/>
              </a:lnSpc>
              <a:buClr>
                <a:schemeClr val="bg1"/>
              </a:buClr>
              <a:buNone/>
            </a:pPr>
            <a:endParaRPr lang="tr-TR" sz="3200" dirty="0"/>
          </a:p>
          <a:p>
            <a:pPr marL="539750" lvl="0" indent="-514350">
              <a:lnSpc>
                <a:spcPct val="90000"/>
              </a:lnSpc>
              <a:buClr>
                <a:schemeClr val="bg1"/>
              </a:buClr>
              <a:buFont typeface="+mj-lt"/>
              <a:buAutoNum type="arabicPeriod" startAt="2"/>
            </a:pPr>
            <a:r>
              <a:rPr lang="tr-TR" sz="3200" b="1" dirty="0"/>
              <a:t>Esneklik ve </a:t>
            </a:r>
            <a:r>
              <a:rPr lang="tr-TR" sz="3200" b="1" dirty="0" err="1"/>
              <a:t>Uyarlanabilirlik</a:t>
            </a:r>
            <a:r>
              <a:rPr lang="tr-TR" sz="3200" b="1" dirty="0"/>
              <a:t>:</a:t>
            </a:r>
            <a:r>
              <a:rPr lang="en-US" sz="3200" b="1" dirty="0"/>
              <a:t> </a:t>
            </a:r>
            <a:r>
              <a:rPr lang="tr-TR" sz="3200" dirty="0"/>
              <a:t>Yolculuk sırasında meydana gelen her yeni durum, aracın daha önce öğrendiği bilgilere dayanarak daha verimli kararlar almasına yardımcı olur. Böylece araç, çevresindeki değişikliklere karşı </a:t>
            </a:r>
            <a:r>
              <a:rPr lang="en-US" sz="3200" dirty="0"/>
              <a:t>“</a:t>
            </a:r>
            <a:r>
              <a:rPr lang="tr-TR" sz="3200" dirty="0"/>
              <a:t>esnek</a:t>
            </a:r>
            <a:r>
              <a:rPr lang="en-US" sz="3200" dirty="0"/>
              <a:t>”</a:t>
            </a:r>
            <a:r>
              <a:rPr lang="tr-TR" sz="3200" dirty="0"/>
              <a:t> ve </a:t>
            </a:r>
            <a:r>
              <a:rPr lang="en-US" sz="3200" dirty="0"/>
              <a:t>“</a:t>
            </a:r>
            <a:r>
              <a:rPr lang="tr-TR" sz="3200" dirty="0"/>
              <a:t>uyarlanabilir</a:t>
            </a:r>
            <a:r>
              <a:rPr lang="en-US" sz="3200" dirty="0"/>
              <a:t>”</a:t>
            </a:r>
            <a:r>
              <a:rPr lang="tr-TR" sz="3200" dirty="0"/>
              <a:t> bir yaklaşım benimser.</a:t>
            </a:r>
          </a:p>
          <a:p>
            <a:pPr marL="25400" indent="0">
              <a:buClr>
                <a:schemeClr val="bg1"/>
              </a:buClr>
              <a:buNone/>
            </a:pPr>
            <a:endParaRPr lang="tr-TR" sz="3200" dirty="0"/>
          </a:p>
          <a:p>
            <a:pPr marL="25400" indent="0">
              <a:buClr>
                <a:schemeClr val="bg1"/>
              </a:buClr>
              <a:buNone/>
            </a:pPr>
            <a:endParaRPr lang="en-US" dirty="0"/>
          </a:p>
        </p:txBody>
      </p:sp>
    </p:spTree>
    <p:extLst>
      <p:ext uri="{BB962C8B-B14F-4D97-AF65-F5344CB8AC3E}">
        <p14:creationId xmlns:p14="http://schemas.microsoft.com/office/powerpoint/2010/main" val="4030067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RL </a:t>
            </a:r>
            <a:r>
              <a:rPr lang="en-GB" sz="4400" dirty="0" err="1"/>
              <a:t>ile</a:t>
            </a:r>
            <a:r>
              <a:rPr lang="en-GB" sz="4400" dirty="0"/>
              <a:t> </a:t>
            </a:r>
            <a:r>
              <a:rPr lang="en-GB" sz="4400" dirty="0" err="1"/>
              <a:t>Yol</a:t>
            </a:r>
            <a:r>
              <a:rPr lang="en-GB" sz="4400" dirty="0"/>
              <a:t> </a:t>
            </a:r>
            <a:r>
              <a:rPr lang="en-GB" sz="4400" dirty="0" err="1"/>
              <a:t>Planlamanın</a:t>
            </a:r>
            <a:r>
              <a:rPr lang="en-GB" sz="4400" dirty="0"/>
              <a:t> </a:t>
            </a:r>
            <a:r>
              <a:rPr lang="en-GB" sz="4400" dirty="0" err="1"/>
              <a:t>Avantajları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85130" y="2657475"/>
            <a:ext cx="14717739" cy="5957887"/>
          </a:xfrm>
        </p:spPr>
        <p:txBody>
          <a:bodyPr>
            <a:normAutofit/>
          </a:bodyPr>
          <a:lstStyle/>
          <a:p>
            <a:pPr marL="539750" indent="-514350">
              <a:buClr>
                <a:schemeClr val="bg1"/>
              </a:buClr>
              <a:buFont typeface="+mj-lt"/>
              <a:buAutoNum type="arabicPeriod" startAt="3"/>
            </a:pPr>
            <a:r>
              <a:rPr lang="tr-TR" sz="3200" b="1" dirty="0"/>
              <a:t>Çoklu Amaçlı Planlama:  </a:t>
            </a:r>
            <a:r>
              <a:rPr lang="tr-TR" sz="3200" dirty="0"/>
              <a:t>Örneğin, güvenlik, hız ve enerji verimliliği gibi farklı hedefleri dikkate alarak bir yol planı oluşturabilir. Geleneksel algoritmalar bu tür bir optimizasyonu gerçekleştiremezken, RL tabanlı sistemler, farklı parametreleri dengede tutarak en uygun çözümü sunabilir.</a:t>
            </a:r>
            <a:endParaRPr lang="en-US" sz="3200" dirty="0"/>
          </a:p>
          <a:p>
            <a:pPr marL="539750" indent="-514350">
              <a:buClr>
                <a:schemeClr val="bg1"/>
              </a:buClr>
              <a:buFont typeface="+mj-lt"/>
              <a:buAutoNum type="arabicPeriod" startAt="3"/>
            </a:pPr>
            <a:endParaRPr lang="en-US" dirty="0"/>
          </a:p>
          <a:p>
            <a:pPr marL="539750" indent="-514350">
              <a:buClr>
                <a:schemeClr val="bg1"/>
              </a:buClr>
              <a:buFont typeface="+mj-lt"/>
              <a:buAutoNum type="arabicPeriod" startAt="3"/>
            </a:pPr>
            <a:r>
              <a:rPr lang="en-GB" sz="3200" b="1" dirty="0" err="1"/>
              <a:t>Öğrenerek</a:t>
            </a:r>
            <a:r>
              <a:rPr lang="en-GB" sz="3200" b="1" dirty="0"/>
              <a:t> </a:t>
            </a:r>
            <a:r>
              <a:rPr lang="en-GB" sz="3200" b="1" dirty="0" err="1"/>
              <a:t>İyileşme</a:t>
            </a:r>
            <a:r>
              <a:rPr lang="en-GB" sz="3200" b="1" dirty="0"/>
              <a:t>:  </a:t>
            </a:r>
            <a:r>
              <a:rPr lang="en-GB" sz="3200" dirty="0"/>
              <a:t>RL, “</a:t>
            </a:r>
            <a:r>
              <a:rPr lang="en-GB" sz="3200" dirty="0" err="1"/>
              <a:t>deneyim</a:t>
            </a:r>
            <a:r>
              <a:rPr lang="en-GB" sz="3200" dirty="0"/>
              <a:t> </a:t>
            </a:r>
            <a:r>
              <a:rPr lang="en-GB" sz="3200" dirty="0" err="1"/>
              <a:t>temelli</a:t>
            </a:r>
            <a:r>
              <a:rPr lang="en-GB" dirty="0"/>
              <a:t>”</a:t>
            </a:r>
            <a:r>
              <a:rPr lang="en-GB" sz="3200" dirty="0"/>
              <a:t> </a:t>
            </a:r>
            <a:r>
              <a:rPr lang="en-GB" sz="3200" dirty="0" err="1"/>
              <a:t>bir</a:t>
            </a:r>
            <a:r>
              <a:rPr lang="en-GB" sz="3200" dirty="0"/>
              <a:t> </a:t>
            </a:r>
            <a:r>
              <a:rPr lang="en-GB" sz="3200" dirty="0" err="1"/>
              <a:t>öğrenme</a:t>
            </a:r>
            <a:r>
              <a:rPr lang="en-GB" sz="3200" dirty="0"/>
              <a:t> </a:t>
            </a:r>
            <a:r>
              <a:rPr lang="en-GB" sz="3200" dirty="0" err="1"/>
              <a:t>yöntemidir</a:t>
            </a:r>
            <a:r>
              <a:rPr lang="en-GB" sz="3200" dirty="0"/>
              <a:t>. </a:t>
            </a:r>
            <a:r>
              <a:rPr lang="en-GB" sz="3200" dirty="0" err="1"/>
              <a:t>Başlangıçta</a:t>
            </a:r>
            <a:r>
              <a:rPr lang="en-GB" sz="3200" dirty="0"/>
              <a:t>, </a:t>
            </a:r>
            <a:r>
              <a:rPr lang="en-GB" sz="3200" dirty="0" err="1"/>
              <a:t>aracın</a:t>
            </a:r>
            <a:r>
              <a:rPr lang="en-GB" sz="3200" dirty="0"/>
              <a:t> </a:t>
            </a:r>
            <a:r>
              <a:rPr lang="en-GB" sz="3200" dirty="0" err="1"/>
              <a:t>doğru</a:t>
            </a:r>
            <a:r>
              <a:rPr lang="en-GB" sz="3200" dirty="0"/>
              <a:t> </a:t>
            </a:r>
            <a:r>
              <a:rPr lang="en-GB" sz="3200" dirty="0" err="1"/>
              <a:t>yol</a:t>
            </a:r>
            <a:r>
              <a:rPr lang="en-GB" sz="3200" dirty="0"/>
              <a:t> </a:t>
            </a:r>
            <a:r>
              <a:rPr lang="en-GB" sz="3200" dirty="0" err="1"/>
              <a:t>planlamayı</a:t>
            </a:r>
            <a:r>
              <a:rPr lang="en-GB" sz="3200" dirty="0"/>
              <a:t> </a:t>
            </a:r>
            <a:r>
              <a:rPr lang="en-GB" sz="3200" dirty="0" err="1"/>
              <a:t>öğrenmesi</a:t>
            </a:r>
            <a:r>
              <a:rPr lang="en-GB" sz="3200" dirty="0"/>
              <a:t> zaman </a:t>
            </a:r>
            <a:r>
              <a:rPr lang="en-GB" sz="3200" dirty="0" err="1"/>
              <a:t>alabilir</a:t>
            </a:r>
            <a:r>
              <a:rPr lang="en-GB" sz="3200" dirty="0"/>
              <a:t>, </a:t>
            </a:r>
            <a:r>
              <a:rPr lang="en-GB" sz="3200" dirty="0" err="1"/>
              <a:t>ancak</a:t>
            </a:r>
            <a:r>
              <a:rPr lang="en-GB" sz="3200" dirty="0"/>
              <a:t> </a:t>
            </a:r>
            <a:r>
              <a:rPr lang="en-GB" sz="3200" dirty="0" err="1"/>
              <a:t>zamanla</a:t>
            </a:r>
            <a:r>
              <a:rPr lang="en-GB" sz="3200" dirty="0"/>
              <a:t> “</a:t>
            </a:r>
            <a:r>
              <a:rPr lang="en-GB" sz="3200" dirty="0" err="1"/>
              <a:t>tecrübelerle</a:t>
            </a:r>
            <a:r>
              <a:rPr lang="en-GB" dirty="0"/>
              <a:t>”</a:t>
            </a:r>
            <a:r>
              <a:rPr lang="en-GB" sz="3200" dirty="0"/>
              <a:t> </a:t>
            </a:r>
            <a:r>
              <a:rPr lang="en-GB" sz="3200" dirty="0" err="1"/>
              <a:t>karar</a:t>
            </a:r>
            <a:r>
              <a:rPr lang="en-GB" sz="3200" dirty="0"/>
              <a:t> </a:t>
            </a:r>
            <a:r>
              <a:rPr lang="en-GB" sz="3200" dirty="0" err="1"/>
              <a:t>verme</a:t>
            </a:r>
            <a:r>
              <a:rPr lang="en-GB" sz="3200" dirty="0"/>
              <a:t> </a:t>
            </a:r>
            <a:r>
              <a:rPr lang="en-GB" sz="3200" dirty="0" err="1"/>
              <a:t>yeteneği</a:t>
            </a:r>
            <a:r>
              <a:rPr lang="en-GB" sz="3200" dirty="0"/>
              <a:t> </a:t>
            </a:r>
            <a:r>
              <a:rPr lang="en-GB" sz="3200" dirty="0" err="1"/>
              <a:t>artar</a:t>
            </a:r>
            <a:r>
              <a:rPr lang="en-GB" sz="3200" dirty="0"/>
              <a:t>. Bu, </a:t>
            </a:r>
            <a:r>
              <a:rPr lang="en-GB" sz="3200" dirty="0" err="1"/>
              <a:t>özellikle</a:t>
            </a:r>
            <a:r>
              <a:rPr lang="en-GB" sz="3200" dirty="0"/>
              <a:t> “</a:t>
            </a:r>
            <a:r>
              <a:rPr lang="en-GB" sz="3200" dirty="0" err="1"/>
              <a:t>uzun</a:t>
            </a:r>
            <a:r>
              <a:rPr lang="en-GB" sz="3200" dirty="0"/>
              <a:t> </a:t>
            </a:r>
            <a:r>
              <a:rPr lang="en-GB" sz="3200" dirty="0" err="1"/>
              <a:t>vadeli</a:t>
            </a:r>
            <a:r>
              <a:rPr lang="en-GB" sz="3200" dirty="0"/>
              <a:t> </a:t>
            </a:r>
            <a:r>
              <a:rPr lang="en-GB" sz="3200" dirty="0" err="1"/>
              <a:t>planlama</a:t>
            </a:r>
            <a:r>
              <a:rPr lang="en-GB" dirty="0"/>
              <a:t>” </a:t>
            </a:r>
            <a:r>
              <a:rPr lang="en-GB" sz="3200" dirty="0" err="1"/>
              <a:t>ve</a:t>
            </a:r>
            <a:r>
              <a:rPr lang="en-GB" sz="3200" dirty="0"/>
              <a:t> “</a:t>
            </a:r>
            <a:r>
              <a:rPr lang="en-GB" sz="3200" dirty="0" err="1"/>
              <a:t>karmaşık</a:t>
            </a:r>
            <a:r>
              <a:rPr lang="en-GB" sz="3200" dirty="0"/>
              <a:t> </a:t>
            </a:r>
            <a:r>
              <a:rPr lang="en-GB" sz="3200" dirty="0" err="1"/>
              <a:t>ortamlarda</a:t>
            </a:r>
            <a:r>
              <a:rPr lang="en-GB" dirty="0"/>
              <a:t>”</a:t>
            </a:r>
            <a:r>
              <a:rPr lang="en-GB" sz="3200" dirty="0"/>
              <a:t> </a:t>
            </a:r>
            <a:r>
              <a:rPr lang="en-GB" sz="3200" dirty="0" err="1"/>
              <a:t>etkili</a:t>
            </a:r>
            <a:r>
              <a:rPr lang="en-GB" sz="3200" dirty="0"/>
              <a:t> </a:t>
            </a:r>
            <a:r>
              <a:rPr lang="en-GB" sz="3200" dirty="0" err="1"/>
              <a:t>olur</a:t>
            </a:r>
            <a:r>
              <a:rPr lang="en-GB" sz="3200" dirty="0"/>
              <a:t>. </a:t>
            </a:r>
          </a:p>
          <a:p>
            <a:pPr marL="25400" indent="0">
              <a:buClr>
                <a:schemeClr val="bg1"/>
              </a:buClr>
              <a:buNone/>
            </a:pPr>
            <a:endParaRPr lang="tr-TR" sz="3200" dirty="0"/>
          </a:p>
          <a:p>
            <a:pPr marL="25400" indent="0">
              <a:buClr>
                <a:schemeClr val="bg1"/>
              </a:buClr>
              <a:buNone/>
            </a:pPr>
            <a:endParaRPr lang="en-US" dirty="0"/>
          </a:p>
        </p:txBody>
      </p:sp>
    </p:spTree>
    <p:extLst>
      <p:ext uri="{BB962C8B-B14F-4D97-AF65-F5344CB8AC3E}">
        <p14:creationId xmlns:p14="http://schemas.microsoft.com/office/powerpoint/2010/main" val="3538090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err="1"/>
              <a:t>Performans</a:t>
            </a:r>
            <a:r>
              <a:rPr lang="en-US" dirty="0"/>
              <a:t> </a:t>
            </a:r>
            <a:r>
              <a:rPr lang="en-US" dirty="0" err="1"/>
              <a:t>Karşılaştırma</a:t>
            </a:r>
            <a:r>
              <a:rPr lang="en-US" dirty="0"/>
              <a:t> </a:t>
            </a:r>
            <a:r>
              <a:rPr lang="en-US" dirty="0" err="1"/>
              <a:t>Tablosu</a:t>
            </a:r>
            <a:endParaRPr lang="en-US" dirty="0"/>
          </a:p>
        </p:txBody>
      </p:sp>
      <p:graphicFrame>
        <p:nvGraphicFramePr>
          <p:cNvPr id="2" name="Table 2">
            <a:extLst>
              <a:ext uri="{FF2B5EF4-FFF2-40B4-BE49-F238E27FC236}">
                <a16:creationId xmlns:a16="http://schemas.microsoft.com/office/drawing/2014/main" id="{626FC3DF-4D1F-4F45-B836-AEA14F68DF50}"/>
              </a:ext>
            </a:extLst>
          </p:cNvPr>
          <p:cNvGraphicFramePr>
            <a:graphicFrameLocks noGrp="1"/>
          </p:cNvGraphicFramePr>
          <p:nvPr>
            <p:extLst>
              <p:ext uri="{D42A27DB-BD31-4B8C-83A1-F6EECF244321}">
                <p14:modId xmlns:p14="http://schemas.microsoft.com/office/powerpoint/2010/main" val="1299445552"/>
              </p:ext>
            </p:extLst>
          </p:nvPr>
        </p:nvGraphicFramePr>
        <p:xfrm>
          <a:off x="1505754" y="3214688"/>
          <a:ext cx="14997115" cy="5256532"/>
        </p:xfrm>
        <a:graphic>
          <a:graphicData uri="http://schemas.openxmlformats.org/drawingml/2006/table">
            <a:tbl>
              <a:tblPr firstRow="1">
                <a:tableStyleId>{72833802-FEF1-4C79-8D5D-14CF1EAF98D9}</a:tableStyleId>
              </a:tblPr>
              <a:tblGrid>
                <a:gridCol w="2999423">
                  <a:extLst>
                    <a:ext uri="{9D8B030D-6E8A-4147-A177-3AD203B41FA5}">
                      <a16:colId xmlns:a16="http://schemas.microsoft.com/office/drawing/2014/main" val="1303792206"/>
                    </a:ext>
                  </a:extLst>
                </a:gridCol>
                <a:gridCol w="2999423">
                  <a:extLst>
                    <a:ext uri="{9D8B030D-6E8A-4147-A177-3AD203B41FA5}">
                      <a16:colId xmlns:a16="http://schemas.microsoft.com/office/drawing/2014/main" val="1173688210"/>
                    </a:ext>
                  </a:extLst>
                </a:gridCol>
                <a:gridCol w="2999423">
                  <a:extLst>
                    <a:ext uri="{9D8B030D-6E8A-4147-A177-3AD203B41FA5}">
                      <a16:colId xmlns:a16="http://schemas.microsoft.com/office/drawing/2014/main" val="1429346302"/>
                    </a:ext>
                  </a:extLst>
                </a:gridCol>
                <a:gridCol w="2999423">
                  <a:extLst>
                    <a:ext uri="{9D8B030D-6E8A-4147-A177-3AD203B41FA5}">
                      <a16:colId xmlns:a16="http://schemas.microsoft.com/office/drawing/2014/main" val="2664320448"/>
                    </a:ext>
                  </a:extLst>
                </a:gridCol>
                <a:gridCol w="2999423">
                  <a:extLst>
                    <a:ext uri="{9D8B030D-6E8A-4147-A177-3AD203B41FA5}">
                      <a16:colId xmlns:a16="http://schemas.microsoft.com/office/drawing/2014/main" val="98995183"/>
                    </a:ext>
                  </a:extLst>
                </a:gridCol>
              </a:tblGrid>
              <a:tr h="1314133">
                <a:tc>
                  <a:txBody>
                    <a:bodyPr/>
                    <a:lstStyle/>
                    <a:p>
                      <a:pPr algn="ctr"/>
                      <a:r>
                        <a:rPr lang="en-US" sz="2400" b="1" dirty="0" err="1">
                          <a:solidFill>
                            <a:schemeClr val="bg1"/>
                          </a:solidFill>
                          <a:latin typeface="Sitka Banner" pitchFamily="2" charset="0"/>
                        </a:rPr>
                        <a:t>Algoritma</a:t>
                      </a:r>
                      <a:endParaRPr lang="en-US" sz="2400" b="1"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b="1" dirty="0" err="1">
                          <a:solidFill>
                            <a:schemeClr val="bg1"/>
                          </a:solidFill>
                          <a:latin typeface="Sitka Banner" pitchFamily="2" charset="0"/>
                        </a:rPr>
                        <a:t>Hesaplama</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Süresi</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ms</a:t>
                      </a:r>
                      <a:r>
                        <a:rPr lang="en-US" sz="2400" b="1" dirty="0">
                          <a:solidFill>
                            <a:schemeClr val="bg1"/>
                          </a:solidFill>
                          <a:latin typeface="Sitka Banner" pitchFamily="2" charset="0"/>
                        </a:rPr>
                        <a:t>)</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b="1" dirty="0" err="1">
                          <a:solidFill>
                            <a:schemeClr val="bg1"/>
                          </a:solidFill>
                          <a:latin typeface="Sitka Banner" pitchFamily="2" charset="0"/>
                        </a:rPr>
                        <a:t>Bellek</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Kullanımı</a:t>
                      </a:r>
                      <a:r>
                        <a:rPr lang="en-US" sz="2400" b="1" dirty="0">
                          <a:solidFill>
                            <a:schemeClr val="bg1"/>
                          </a:solidFill>
                          <a:latin typeface="Sitka Banner" pitchFamily="2" charset="0"/>
                        </a:rPr>
                        <a:t> (MB)</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b="1" dirty="0">
                          <a:solidFill>
                            <a:schemeClr val="bg1"/>
                          </a:solidFill>
                          <a:latin typeface="Sitka Banner" pitchFamily="2" charset="0"/>
                        </a:rPr>
                        <a:t>Optimal </a:t>
                      </a:r>
                      <a:r>
                        <a:rPr lang="en-US" sz="2400" b="1" dirty="0" err="1">
                          <a:solidFill>
                            <a:schemeClr val="bg1"/>
                          </a:solidFill>
                          <a:latin typeface="Sitka Banner" pitchFamily="2" charset="0"/>
                        </a:rPr>
                        <a:t>Çözüm</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Kalitesi</a:t>
                      </a:r>
                      <a:r>
                        <a:rPr lang="en-US" sz="2400" b="1" dirty="0">
                          <a:solidFill>
                            <a:schemeClr val="bg1"/>
                          </a:solidFill>
                          <a:latin typeface="Sitka Banner" pitchFamily="2" charset="0"/>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b="1" dirty="0" err="1">
                          <a:solidFill>
                            <a:schemeClr val="bg1"/>
                          </a:solidFill>
                          <a:latin typeface="Sitka Banner" pitchFamily="2" charset="0"/>
                        </a:rPr>
                        <a:t>Dinamik</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Ortama</a:t>
                      </a:r>
                      <a:r>
                        <a:rPr lang="en-US" sz="2400" b="1" dirty="0">
                          <a:solidFill>
                            <a:schemeClr val="bg1"/>
                          </a:solidFill>
                          <a:latin typeface="Sitka Banner" pitchFamily="2" charset="0"/>
                        </a:rPr>
                        <a:t> </a:t>
                      </a:r>
                      <a:r>
                        <a:rPr lang="en-US" sz="2400" b="1" dirty="0" err="1">
                          <a:solidFill>
                            <a:schemeClr val="bg1"/>
                          </a:solidFill>
                          <a:latin typeface="Sitka Banner" pitchFamily="2" charset="0"/>
                        </a:rPr>
                        <a:t>Uyarlanabilirlik</a:t>
                      </a:r>
                      <a:endParaRPr lang="en-US" sz="2400" b="1"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458321537"/>
                  </a:ext>
                </a:extLst>
              </a:tr>
              <a:tr h="1314133">
                <a:tc>
                  <a:txBody>
                    <a:bodyPr/>
                    <a:lstStyle/>
                    <a:p>
                      <a:pPr algn="ctr"/>
                      <a:r>
                        <a:rPr lang="en-US" sz="2400" i="1" dirty="0" err="1">
                          <a:solidFill>
                            <a:schemeClr val="bg1"/>
                          </a:solidFill>
                          <a:latin typeface="Sitka Banner" pitchFamily="2" charset="0"/>
                        </a:rPr>
                        <a:t>Dikstra</a:t>
                      </a:r>
                      <a:endParaRPr lang="en-US" sz="2400" i="1"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err="1">
                          <a:solidFill>
                            <a:schemeClr val="bg1"/>
                          </a:solidFill>
                          <a:latin typeface="Sitka Banner" pitchFamily="2" charset="0"/>
                        </a:rPr>
                        <a:t>Yüksek</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Orta</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a:solidFill>
                            <a:schemeClr val="bg1"/>
                          </a:solidFill>
                          <a:latin typeface="Sitka Banner" pitchFamily="2" charset="0"/>
                        </a:rPr>
                        <a:t>100%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Düşük</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29037902"/>
                  </a:ext>
                </a:extLst>
              </a:tr>
              <a:tr h="1314133">
                <a:tc>
                  <a:txBody>
                    <a:bodyPr/>
                    <a:lstStyle/>
                    <a:p>
                      <a:pPr algn="ctr"/>
                      <a:r>
                        <a:rPr lang="en-US" sz="2400" dirty="0">
                          <a:solidFill>
                            <a:schemeClr val="bg1"/>
                          </a:solidFill>
                          <a:latin typeface="Sitka Banner" pitchFamily="2" charset="0"/>
                        </a:rPr>
                        <a:t>A*</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err="1">
                          <a:solidFill>
                            <a:schemeClr val="bg1"/>
                          </a:solidFill>
                          <a:latin typeface="Sitka Banner" pitchFamily="2" charset="0"/>
                        </a:rPr>
                        <a:t>Orta</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Düşük-Orta</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a:solidFill>
                            <a:schemeClr val="bg1"/>
                          </a:solidFill>
                          <a:latin typeface="Sitka Banner" pitchFamily="2" charset="0"/>
                        </a:rPr>
                        <a:t>95-100%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Düşük</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1989160"/>
                  </a:ext>
                </a:extLst>
              </a:tr>
              <a:tr h="1314133">
                <a:tc>
                  <a:txBody>
                    <a:bodyPr/>
                    <a:lstStyle/>
                    <a:p>
                      <a:pPr algn="ctr"/>
                      <a:r>
                        <a:rPr lang="en-US" sz="2400" dirty="0">
                          <a:solidFill>
                            <a:schemeClr val="bg1"/>
                          </a:solidFill>
                          <a:latin typeface="Sitka Banner" pitchFamily="2" charset="0"/>
                        </a:rPr>
                        <a:t>RL</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Değişken (Öğrenmeye Bağlı)</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Orta-Yüksek</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US" sz="2400" dirty="0">
                          <a:solidFill>
                            <a:schemeClr val="bg1"/>
                          </a:solidFill>
                          <a:latin typeface="Sitka Banner" pitchFamily="2" charset="0"/>
                        </a:rPr>
                        <a:t>85-100%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tr-TR" sz="2400" dirty="0">
                          <a:solidFill>
                            <a:schemeClr val="bg1"/>
                          </a:solidFill>
                          <a:latin typeface="Sitka Banner" pitchFamily="2" charset="0"/>
                        </a:rPr>
                        <a:t>Yüksek</a:t>
                      </a:r>
                      <a:endParaRPr lang="en-US" sz="2400" dirty="0">
                        <a:solidFill>
                          <a:schemeClr val="bg1"/>
                        </a:solidFill>
                        <a:latin typeface="Sitka Banner" pitchFamily="2" charset="0"/>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082639378"/>
                  </a:ext>
                </a:extLst>
              </a:tr>
            </a:tbl>
          </a:graphicData>
        </a:graphic>
      </p:graphicFrame>
    </p:spTree>
    <p:extLst>
      <p:ext uri="{BB962C8B-B14F-4D97-AF65-F5344CB8AC3E}">
        <p14:creationId xmlns:p14="http://schemas.microsoft.com/office/powerpoint/2010/main" val="3277528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613453" y="3799124"/>
            <a:ext cx="8240485" cy="1107996"/>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6000" dirty="0" err="1">
                <a:solidFill>
                  <a:schemeClr val="tx2"/>
                </a:solidFill>
                <a:latin typeface="Archivo Black" panose="020B0604020202020204" charset="0"/>
              </a:rPr>
              <a:t>Karar</a:t>
            </a:r>
            <a:r>
              <a:rPr lang="en-US" sz="6000" dirty="0">
                <a:solidFill>
                  <a:schemeClr val="tx2"/>
                </a:solidFill>
                <a:latin typeface="Archivo Black" panose="020B0604020202020204" charset="0"/>
              </a:rPr>
              <a:t> Verme </a:t>
            </a:r>
            <a:r>
              <a:rPr lang="en-US" sz="6000" dirty="0" err="1">
                <a:solidFill>
                  <a:schemeClr val="tx2"/>
                </a:solidFill>
                <a:latin typeface="Archivo Black" panose="020B0604020202020204" charset="0"/>
              </a:rPr>
              <a:t>Süreci</a:t>
            </a:r>
            <a:endParaRPr sz="6000" dirty="0">
              <a:solidFill>
                <a:schemeClr val="tx2"/>
              </a:solidFill>
              <a:latin typeface="Archivo Black" panose="020B0604020202020204" charset="0"/>
            </a:endParaRPr>
          </a:p>
        </p:txBody>
      </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3</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extLst>
      <p:ext uri="{BB962C8B-B14F-4D97-AF65-F5344CB8AC3E}">
        <p14:creationId xmlns:p14="http://schemas.microsoft.com/office/powerpoint/2010/main" val="3672912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600"/>
                                  </p:stCondLst>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ppt_w</p:attrName>
                                        </p:attrNameLst>
                                      </p:cBhvr>
                                      <p:tavLst>
                                        <p:tav tm="0">
                                          <p:val>
                                            <p:fltVal val="0"/>
                                          </p:val>
                                        </p:tav>
                                        <p:tav tm="100000">
                                          <p:val>
                                            <p:strVal val="#ppt_w"/>
                                          </p:val>
                                        </p:tav>
                                      </p:tavLst>
                                    </p:anim>
                                    <p:anim calcmode="lin" valueType="num">
                                      <p:cBhvr>
                                        <p:cTn id="15" dur="500" fill="hold"/>
                                        <p:tgtEl>
                                          <p:spTgt spid="103"/>
                                        </p:tgtEl>
                                        <p:attrNameLst>
                                          <p:attrName>ppt_h</p:attrName>
                                        </p:attrNameLst>
                                      </p:cBhvr>
                                      <p:tavLst>
                                        <p:tav tm="0">
                                          <p:val>
                                            <p:fltVal val="0"/>
                                          </p:val>
                                        </p:tav>
                                        <p:tav tm="100000">
                                          <p:val>
                                            <p:strVal val="#ppt_h"/>
                                          </p:val>
                                        </p:tav>
                                      </p:tavLst>
                                    </p:anim>
                                    <p:animEffect transition="in" filter="fade">
                                      <p:cBhvr>
                                        <p:cTn id="16" dur="500"/>
                                        <p:tgtEl>
                                          <p:spTgt spid="10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sz="4000" dirty="0" err="1">
                <a:solidFill>
                  <a:schemeClr val="bg1"/>
                </a:solidFill>
                <a:latin typeface="Archivo Black" panose="020B0604020202020204" charset="0"/>
              </a:rPr>
              <a:t>Karar</a:t>
            </a:r>
            <a:r>
              <a:rPr lang="en-US" sz="4000" dirty="0">
                <a:solidFill>
                  <a:schemeClr val="bg1"/>
                </a:solidFill>
                <a:latin typeface="Archivo Black" panose="020B0604020202020204" charset="0"/>
              </a:rPr>
              <a:t> Verme </a:t>
            </a:r>
            <a:r>
              <a:rPr lang="en-US" sz="4000" dirty="0" err="1">
                <a:solidFill>
                  <a:schemeClr val="bg1"/>
                </a:solidFill>
                <a:latin typeface="Archivo Black" panose="020B0604020202020204" charset="0"/>
              </a:rPr>
              <a:t>Süreci</a:t>
            </a:r>
            <a:endParaRPr lang="en-US" sz="4000" dirty="0">
              <a:solidFill>
                <a:schemeClr val="bg1"/>
              </a:solidFill>
            </a:endParaRP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marL="25400" indent="0">
              <a:buClr>
                <a:schemeClr val="bg1"/>
              </a:buClr>
              <a:buNone/>
            </a:pPr>
            <a:r>
              <a:rPr lang="en-US" dirty="0"/>
              <a:t>         </a:t>
            </a:r>
            <a:r>
              <a:rPr lang="en-US" dirty="0" err="1"/>
              <a:t>Otonom</a:t>
            </a:r>
            <a:r>
              <a:rPr lang="en-US" dirty="0"/>
              <a:t> </a:t>
            </a:r>
            <a:r>
              <a:rPr lang="en-US" dirty="0" err="1"/>
              <a:t>araçlarda</a:t>
            </a:r>
            <a:r>
              <a:rPr lang="en-US" dirty="0"/>
              <a:t> </a:t>
            </a:r>
            <a:r>
              <a:rPr lang="en-US" dirty="0" err="1"/>
              <a:t>karar</a:t>
            </a:r>
            <a:r>
              <a:rPr lang="en-US" dirty="0"/>
              <a:t> </a:t>
            </a:r>
            <a:r>
              <a:rPr lang="en-US" dirty="0" err="1"/>
              <a:t>verme</a:t>
            </a:r>
            <a:r>
              <a:rPr lang="en-US" dirty="0"/>
              <a:t>, </a:t>
            </a:r>
            <a:r>
              <a:rPr lang="en-US" dirty="0" err="1"/>
              <a:t>aracın</a:t>
            </a:r>
            <a:r>
              <a:rPr lang="en-US" dirty="0"/>
              <a:t> </a:t>
            </a:r>
            <a:r>
              <a:rPr lang="en-US" dirty="0" err="1"/>
              <a:t>çevresel</a:t>
            </a:r>
            <a:r>
              <a:rPr lang="en-US" dirty="0"/>
              <a:t> </a:t>
            </a:r>
            <a:r>
              <a:rPr lang="en-US" dirty="0" err="1"/>
              <a:t>koşullara</a:t>
            </a:r>
            <a:r>
              <a:rPr lang="en-US" dirty="0"/>
              <a:t> </a:t>
            </a:r>
            <a:r>
              <a:rPr lang="en-US" dirty="0" err="1"/>
              <a:t>uygun</a:t>
            </a:r>
            <a:r>
              <a:rPr lang="en-US" dirty="0"/>
              <a:t> </a:t>
            </a:r>
            <a:r>
              <a:rPr lang="en-US" dirty="0" err="1"/>
              <a:t>hareket</a:t>
            </a:r>
            <a:r>
              <a:rPr lang="en-US" dirty="0"/>
              <a:t> </a:t>
            </a:r>
            <a:r>
              <a:rPr lang="en-US" dirty="0" err="1"/>
              <a:t>etmesini</a:t>
            </a:r>
            <a:r>
              <a:rPr lang="en-US" dirty="0"/>
              <a:t> </a:t>
            </a:r>
            <a:r>
              <a:rPr lang="en-US" dirty="0" err="1"/>
              <a:t>sağlamak</a:t>
            </a:r>
            <a:r>
              <a:rPr lang="en-US" dirty="0"/>
              <a:t> </a:t>
            </a:r>
            <a:r>
              <a:rPr lang="en-US" dirty="0" err="1"/>
              <a:t>için</a:t>
            </a:r>
            <a:r>
              <a:rPr lang="en-US" dirty="0"/>
              <a:t> </a:t>
            </a:r>
            <a:r>
              <a:rPr lang="en-US" dirty="0" err="1"/>
              <a:t>kritik</a:t>
            </a:r>
            <a:r>
              <a:rPr lang="en-US" dirty="0"/>
              <a:t> </a:t>
            </a:r>
            <a:r>
              <a:rPr lang="en-US" dirty="0" err="1"/>
              <a:t>bir</a:t>
            </a:r>
            <a:r>
              <a:rPr lang="en-US" dirty="0"/>
              <a:t> </a:t>
            </a:r>
            <a:r>
              <a:rPr lang="en-US" dirty="0" err="1"/>
              <a:t>süreçtir</a:t>
            </a:r>
            <a:r>
              <a:rPr lang="en-US" dirty="0"/>
              <a:t>. Bu </a:t>
            </a:r>
            <a:r>
              <a:rPr lang="en-US" dirty="0" err="1"/>
              <a:t>süreç</a:t>
            </a:r>
            <a:r>
              <a:rPr lang="en-US" dirty="0"/>
              <a:t>, </a:t>
            </a:r>
            <a:r>
              <a:rPr lang="en-US" dirty="0" err="1"/>
              <a:t>çeşitli</a:t>
            </a:r>
            <a:r>
              <a:rPr lang="en-US" dirty="0"/>
              <a:t> </a:t>
            </a:r>
            <a:r>
              <a:rPr lang="en-US" dirty="0" err="1"/>
              <a:t>sensörlerden</a:t>
            </a:r>
            <a:r>
              <a:rPr lang="en-US" dirty="0"/>
              <a:t> </a:t>
            </a:r>
            <a:r>
              <a:rPr lang="en-US" dirty="0" err="1"/>
              <a:t>gelen</a:t>
            </a:r>
            <a:r>
              <a:rPr lang="en-US" dirty="0"/>
              <a:t> </a:t>
            </a:r>
            <a:r>
              <a:rPr lang="en-US" dirty="0" err="1"/>
              <a:t>verilerin</a:t>
            </a:r>
            <a:r>
              <a:rPr lang="en-US" dirty="0"/>
              <a:t> </a:t>
            </a:r>
            <a:r>
              <a:rPr lang="en-US" dirty="0" err="1"/>
              <a:t>işlenmesi</a:t>
            </a:r>
            <a:r>
              <a:rPr lang="en-US" dirty="0"/>
              <a:t>, </a:t>
            </a:r>
            <a:r>
              <a:rPr lang="en-US" dirty="0" err="1"/>
              <a:t>potansiyel</a:t>
            </a:r>
            <a:r>
              <a:rPr lang="en-US" dirty="0"/>
              <a:t> </a:t>
            </a:r>
            <a:r>
              <a:rPr lang="en-US" dirty="0" err="1"/>
              <a:t>tehlikelerin</a:t>
            </a:r>
            <a:r>
              <a:rPr lang="en-US" dirty="0"/>
              <a:t> </a:t>
            </a:r>
            <a:r>
              <a:rPr lang="en-US" dirty="0" err="1"/>
              <a:t>değerlendirilmesi</a:t>
            </a:r>
            <a:r>
              <a:rPr lang="en-US" dirty="0"/>
              <a:t> </a:t>
            </a:r>
            <a:r>
              <a:rPr lang="en-US" dirty="0" err="1"/>
              <a:t>ve</a:t>
            </a:r>
            <a:r>
              <a:rPr lang="en-US" dirty="0"/>
              <a:t> </a:t>
            </a:r>
            <a:r>
              <a:rPr lang="en-US" dirty="0" err="1"/>
              <a:t>en</a:t>
            </a:r>
            <a:r>
              <a:rPr lang="en-US" dirty="0"/>
              <a:t> </a:t>
            </a:r>
            <a:r>
              <a:rPr lang="en-US" dirty="0" err="1"/>
              <a:t>uygun</a:t>
            </a:r>
            <a:r>
              <a:rPr lang="en-US" dirty="0"/>
              <a:t> </a:t>
            </a:r>
            <a:r>
              <a:rPr lang="en-US" dirty="0" err="1"/>
              <a:t>hareketin</a:t>
            </a:r>
            <a:r>
              <a:rPr lang="en-US" dirty="0"/>
              <a:t> </a:t>
            </a:r>
            <a:r>
              <a:rPr lang="en-US" dirty="0" err="1"/>
              <a:t>belirlenmesi</a:t>
            </a:r>
            <a:r>
              <a:rPr lang="en-US" dirty="0"/>
              <a:t> </a:t>
            </a:r>
            <a:r>
              <a:rPr lang="en-US" dirty="0" err="1"/>
              <a:t>aşamalarını</a:t>
            </a:r>
            <a:r>
              <a:rPr lang="en-US" dirty="0"/>
              <a:t> </a:t>
            </a:r>
            <a:r>
              <a:rPr lang="en-US" dirty="0" err="1"/>
              <a:t>içerir</a:t>
            </a:r>
            <a:r>
              <a:rPr lang="en-US" dirty="0"/>
              <a:t>.</a:t>
            </a:r>
          </a:p>
        </p:txBody>
      </p:sp>
    </p:spTree>
    <p:extLst>
      <p:ext uri="{BB962C8B-B14F-4D97-AF65-F5344CB8AC3E}">
        <p14:creationId xmlns:p14="http://schemas.microsoft.com/office/powerpoint/2010/main" val="1907093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sz="4000" dirty="0" err="1">
                <a:solidFill>
                  <a:schemeClr val="bg1"/>
                </a:solidFill>
              </a:rPr>
              <a:t>Otonom</a:t>
            </a:r>
            <a:r>
              <a:rPr lang="en-US" sz="4000" dirty="0">
                <a:solidFill>
                  <a:schemeClr val="bg1"/>
                </a:solidFill>
              </a:rPr>
              <a:t> </a:t>
            </a:r>
            <a:r>
              <a:rPr lang="en-US" sz="4000" dirty="0" err="1">
                <a:solidFill>
                  <a:schemeClr val="bg1"/>
                </a:solidFill>
              </a:rPr>
              <a:t>Araçlarda</a:t>
            </a:r>
            <a:r>
              <a:rPr lang="en-US" sz="4000" dirty="0">
                <a:solidFill>
                  <a:schemeClr val="bg1"/>
                </a:solidFill>
              </a:rPr>
              <a:t> </a:t>
            </a:r>
            <a:r>
              <a:rPr lang="en-US" sz="4000" dirty="0" err="1">
                <a:solidFill>
                  <a:schemeClr val="bg1"/>
                </a:solidFill>
              </a:rPr>
              <a:t>Karar</a:t>
            </a:r>
            <a:r>
              <a:rPr lang="en-US" sz="4000" dirty="0">
                <a:solidFill>
                  <a:schemeClr val="bg1"/>
                </a:solidFill>
              </a:rPr>
              <a:t> Verme </a:t>
            </a:r>
            <a:r>
              <a:rPr lang="en-US" sz="4000" dirty="0" err="1">
                <a:solidFill>
                  <a:schemeClr val="bg1"/>
                </a:solidFill>
              </a:rPr>
              <a:t>Mekanizmaları</a:t>
            </a:r>
            <a:endParaRPr lang="en-US" sz="4000" dirty="0">
              <a:solidFill>
                <a:schemeClr val="bg1"/>
              </a:solidFill>
            </a:endParaRP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5972175"/>
          </a:xfrm>
        </p:spPr>
        <p:txBody>
          <a:bodyPr>
            <a:normAutofit/>
          </a:bodyPr>
          <a:lstStyle/>
          <a:p>
            <a:pPr>
              <a:buClr>
                <a:schemeClr val="bg1"/>
              </a:buClr>
              <a:buFont typeface="Arial" panose="020B0604020202020204" pitchFamily="34" charset="0"/>
              <a:buChar char="•"/>
            </a:pPr>
            <a:r>
              <a:rPr lang="en-US" b="1" dirty="0" err="1"/>
              <a:t>Algılama</a:t>
            </a:r>
            <a:r>
              <a:rPr lang="en-US" b="1" dirty="0"/>
              <a:t> (Perception): </a:t>
            </a:r>
            <a:r>
              <a:rPr lang="en-US" dirty="0" err="1"/>
              <a:t>Araç</a:t>
            </a:r>
            <a:r>
              <a:rPr lang="en-US" dirty="0"/>
              <a:t>, </a:t>
            </a:r>
            <a:r>
              <a:rPr lang="en-US" dirty="0" err="1"/>
              <a:t>çevresindeki</a:t>
            </a:r>
            <a:r>
              <a:rPr lang="en-US" dirty="0"/>
              <a:t> </a:t>
            </a:r>
            <a:r>
              <a:rPr lang="en-US" dirty="0" err="1"/>
              <a:t>verileri</a:t>
            </a:r>
            <a:r>
              <a:rPr lang="en-US" dirty="0"/>
              <a:t> </a:t>
            </a:r>
            <a:r>
              <a:rPr lang="en-US" dirty="0" err="1"/>
              <a:t>sensörler</a:t>
            </a:r>
            <a:r>
              <a:rPr lang="en-US" dirty="0"/>
              <a:t> </a:t>
            </a:r>
            <a:r>
              <a:rPr lang="en-US" dirty="0" err="1"/>
              <a:t>aracılığıyla</a:t>
            </a:r>
            <a:r>
              <a:rPr lang="en-US" dirty="0"/>
              <a:t> </a:t>
            </a:r>
            <a:r>
              <a:rPr lang="en-US" dirty="0" err="1"/>
              <a:t>toplar</a:t>
            </a:r>
            <a:r>
              <a:rPr lang="en-US" dirty="0"/>
              <a:t>. Bu, radar, lidar, </a:t>
            </a:r>
            <a:r>
              <a:rPr lang="en-US" dirty="0" err="1"/>
              <a:t>kamera</a:t>
            </a:r>
            <a:r>
              <a:rPr lang="en-US" dirty="0"/>
              <a:t> </a:t>
            </a:r>
            <a:r>
              <a:rPr lang="en-US" dirty="0" err="1"/>
              <a:t>ve</a:t>
            </a:r>
            <a:r>
              <a:rPr lang="en-US" dirty="0"/>
              <a:t> </a:t>
            </a:r>
            <a:r>
              <a:rPr lang="en-US" dirty="0" err="1"/>
              <a:t>diğer</a:t>
            </a:r>
            <a:r>
              <a:rPr lang="en-US" dirty="0"/>
              <a:t> </a:t>
            </a:r>
            <a:r>
              <a:rPr lang="en-US" dirty="0" err="1"/>
              <a:t>sensörlerden</a:t>
            </a:r>
            <a:r>
              <a:rPr lang="en-US" dirty="0"/>
              <a:t> </a:t>
            </a:r>
            <a:r>
              <a:rPr lang="en-US" dirty="0" err="1"/>
              <a:t>alınan</a:t>
            </a:r>
            <a:r>
              <a:rPr lang="en-US" dirty="0"/>
              <a:t> </a:t>
            </a:r>
            <a:r>
              <a:rPr lang="en-US" dirty="0" err="1"/>
              <a:t>bilgilerle</a:t>
            </a:r>
            <a:r>
              <a:rPr lang="en-US" dirty="0"/>
              <a:t> </a:t>
            </a:r>
            <a:r>
              <a:rPr lang="en-US" dirty="0" err="1"/>
              <a:t>yapılır</a:t>
            </a:r>
            <a:r>
              <a:rPr lang="en-US" dirty="0"/>
              <a:t>.</a:t>
            </a:r>
          </a:p>
          <a:p>
            <a:pPr marL="25400" indent="0">
              <a:buClr>
                <a:schemeClr val="bg1"/>
              </a:buClr>
              <a:buNone/>
            </a:pPr>
            <a:endParaRPr lang="en-US" dirty="0"/>
          </a:p>
          <a:p>
            <a:pPr>
              <a:buClr>
                <a:schemeClr val="bg1"/>
              </a:buClr>
              <a:buFont typeface="Arial" panose="020B0604020202020204" pitchFamily="34" charset="0"/>
              <a:buChar char="•"/>
            </a:pPr>
            <a:r>
              <a:rPr lang="en-US" b="1" dirty="0" err="1"/>
              <a:t>Karar</a:t>
            </a:r>
            <a:r>
              <a:rPr lang="en-US" b="1" dirty="0"/>
              <a:t> Verme (Decision Making): </a:t>
            </a:r>
            <a:r>
              <a:rPr lang="en-US" dirty="0" err="1"/>
              <a:t>Algılanan</a:t>
            </a:r>
            <a:r>
              <a:rPr lang="en-US" dirty="0"/>
              <a:t> </a:t>
            </a:r>
            <a:r>
              <a:rPr lang="en-US" dirty="0" err="1"/>
              <a:t>çevresel</a:t>
            </a:r>
            <a:r>
              <a:rPr lang="en-US" dirty="0"/>
              <a:t> </a:t>
            </a:r>
            <a:r>
              <a:rPr lang="en-US" dirty="0" err="1"/>
              <a:t>veriler</a:t>
            </a:r>
            <a:r>
              <a:rPr lang="en-US" dirty="0"/>
              <a:t> </a:t>
            </a:r>
            <a:r>
              <a:rPr lang="en-US" dirty="0" err="1"/>
              <a:t>ışığında</a:t>
            </a:r>
            <a:r>
              <a:rPr lang="en-US" dirty="0"/>
              <a:t>, </a:t>
            </a:r>
            <a:r>
              <a:rPr lang="en-US" dirty="0" err="1"/>
              <a:t>araç</a:t>
            </a:r>
            <a:r>
              <a:rPr lang="en-US" dirty="0"/>
              <a:t> </a:t>
            </a:r>
            <a:r>
              <a:rPr lang="en-US" dirty="0" err="1"/>
              <a:t>en</a:t>
            </a:r>
            <a:r>
              <a:rPr lang="en-US" dirty="0"/>
              <a:t> </a:t>
            </a:r>
            <a:r>
              <a:rPr lang="en-US" dirty="0" err="1"/>
              <a:t>uygun</a:t>
            </a:r>
            <a:r>
              <a:rPr lang="en-US" dirty="0"/>
              <a:t> </a:t>
            </a:r>
            <a:r>
              <a:rPr lang="en-US" dirty="0" err="1"/>
              <a:t>hareketi</a:t>
            </a:r>
            <a:r>
              <a:rPr lang="en-US" dirty="0"/>
              <a:t> </a:t>
            </a:r>
            <a:r>
              <a:rPr lang="en-US" dirty="0" err="1"/>
              <a:t>belirler</a:t>
            </a:r>
            <a:r>
              <a:rPr lang="en-US" dirty="0"/>
              <a:t>. </a:t>
            </a:r>
            <a:r>
              <a:rPr lang="en-US" dirty="0" err="1"/>
              <a:t>Örneğin</a:t>
            </a:r>
            <a:r>
              <a:rPr lang="en-US" dirty="0"/>
              <a:t>, </a:t>
            </a:r>
            <a:r>
              <a:rPr lang="en-US" dirty="0" err="1"/>
              <a:t>trafik</a:t>
            </a:r>
            <a:r>
              <a:rPr lang="en-US" dirty="0"/>
              <a:t> </a:t>
            </a:r>
            <a:r>
              <a:rPr lang="en-US" dirty="0" err="1"/>
              <a:t>ışığının</a:t>
            </a:r>
            <a:r>
              <a:rPr lang="en-US" dirty="0"/>
              <a:t> </a:t>
            </a:r>
            <a:r>
              <a:rPr lang="en-US" dirty="0" err="1"/>
              <a:t>kırmızı</a:t>
            </a:r>
            <a:r>
              <a:rPr lang="en-US" dirty="0"/>
              <a:t> </a:t>
            </a:r>
            <a:r>
              <a:rPr lang="en-US" dirty="0" err="1"/>
              <a:t>olduğunu</a:t>
            </a:r>
            <a:r>
              <a:rPr lang="en-US" dirty="0"/>
              <a:t> </a:t>
            </a:r>
            <a:r>
              <a:rPr lang="en-US" dirty="0" err="1"/>
              <a:t>veya</a:t>
            </a:r>
            <a:r>
              <a:rPr lang="en-US" dirty="0"/>
              <a:t> </a:t>
            </a:r>
            <a:r>
              <a:rPr lang="en-US" dirty="0" err="1"/>
              <a:t>bir</a:t>
            </a:r>
            <a:r>
              <a:rPr lang="en-US" dirty="0"/>
              <a:t> </a:t>
            </a:r>
            <a:r>
              <a:rPr lang="en-US" dirty="0" err="1"/>
              <a:t>engelin</a:t>
            </a:r>
            <a:r>
              <a:rPr lang="en-US" dirty="0"/>
              <a:t> </a:t>
            </a:r>
            <a:r>
              <a:rPr lang="en-US" dirty="0" err="1"/>
              <a:t>bulunduğunu</a:t>
            </a:r>
            <a:r>
              <a:rPr lang="en-US" dirty="0"/>
              <a:t> </a:t>
            </a:r>
            <a:r>
              <a:rPr lang="en-US" dirty="0" err="1"/>
              <a:t>dikkate</a:t>
            </a:r>
            <a:r>
              <a:rPr lang="en-US" dirty="0"/>
              <a:t> </a:t>
            </a:r>
            <a:r>
              <a:rPr lang="en-US" dirty="0" err="1"/>
              <a:t>alır</a:t>
            </a:r>
            <a:r>
              <a:rPr lang="en-US" dirty="0"/>
              <a:t>.</a:t>
            </a:r>
          </a:p>
          <a:p>
            <a:pPr marL="25400" indent="0">
              <a:buClr>
                <a:schemeClr val="bg1"/>
              </a:buClr>
              <a:buNone/>
            </a:pPr>
            <a:endParaRPr lang="en-US" dirty="0"/>
          </a:p>
          <a:p>
            <a:pPr>
              <a:buClr>
                <a:schemeClr val="bg1"/>
              </a:buClr>
              <a:buFont typeface="Arial" panose="020B0604020202020204" pitchFamily="34" charset="0"/>
              <a:buChar char="•"/>
            </a:pPr>
            <a:r>
              <a:rPr lang="en-US" b="1" dirty="0" err="1"/>
              <a:t>Hareket</a:t>
            </a:r>
            <a:r>
              <a:rPr lang="en-US" b="1" dirty="0"/>
              <a:t> </a:t>
            </a:r>
            <a:r>
              <a:rPr lang="en-US" b="1" dirty="0" err="1"/>
              <a:t>Planlama</a:t>
            </a:r>
            <a:r>
              <a:rPr lang="en-US" b="1" dirty="0"/>
              <a:t> (Motion Planning): </a:t>
            </a:r>
            <a:r>
              <a:rPr lang="en-US" dirty="0"/>
              <a:t>Bu </a:t>
            </a:r>
            <a:r>
              <a:rPr lang="en-US" dirty="0" err="1"/>
              <a:t>aşamada</a:t>
            </a:r>
            <a:r>
              <a:rPr lang="en-US" dirty="0"/>
              <a:t>, </a:t>
            </a:r>
            <a:r>
              <a:rPr lang="en-US" dirty="0" err="1"/>
              <a:t>karar</a:t>
            </a:r>
            <a:r>
              <a:rPr lang="en-US" dirty="0"/>
              <a:t> </a:t>
            </a:r>
            <a:r>
              <a:rPr lang="en-US" dirty="0" err="1"/>
              <a:t>verilen</a:t>
            </a:r>
            <a:r>
              <a:rPr lang="en-US" dirty="0"/>
              <a:t> </a:t>
            </a:r>
            <a:r>
              <a:rPr lang="en-US" dirty="0" err="1"/>
              <a:t>hareket</a:t>
            </a:r>
            <a:r>
              <a:rPr lang="en-US" dirty="0"/>
              <a:t> </a:t>
            </a:r>
            <a:r>
              <a:rPr lang="en-US" dirty="0" err="1"/>
              <a:t>fiziksel</a:t>
            </a:r>
            <a:r>
              <a:rPr lang="en-US" dirty="0"/>
              <a:t> </a:t>
            </a:r>
            <a:r>
              <a:rPr lang="en-US" dirty="0" err="1"/>
              <a:t>olarak</a:t>
            </a:r>
            <a:r>
              <a:rPr lang="en-US" dirty="0"/>
              <a:t> </a:t>
            </a:r>
            <a:r>
              <a:rPr lang="en-US" dirty="0" err="1"/>
              <a:t>gerçekleştirilir</a:t>
            </a:r>
            <a:r>
              <a:rPr lang="en-US" dirty="0"/>
              <a:t>. </a:t>
            </a:r>
            <a:r>
              <a:rPr lang="en-US" dirty="0" err="1"/>
              <a:t>Araç</a:t>
            </a:r>
            <a:r>
              <a:rPr lang="en-US" dirty="0"/>
              <a:t>, </a:t>
            </a:r>
            <a:r>
              <a:rPr lang="en-US" dirty="0" err="1"/>
              <a:t>hızlanma</a:t>
            </a:r>
            <a:r>
              <a:rPr lang="en-US" dirty="0"/>
              <a:t>, </a:t>
            </a:r>
            <a:r>
              <a:rPr lang="en-US" dirty="0" err="1"/>
              <a:t>fren</a:t>
            </a:r>
            <a:r>
              <a:rPr lang="en-US" dirty="0"/>
              <a:t> </a:t>
            </a:r>
            <a:r>
              <a:rPr lang="en-US" dirty="0" err="1"/>
              <a:t>yapma</a:t>
            </a:r>
            <a:r>
              <a:rPr lang="en-US" dirty="0"/>
              <a:t> </a:t>
            </a:r>
            <a:r>
              <a:rPr lang="en-US" dirty="0" err="1"/>
              <a:t>ve</a:t>
            </a:r>
            <a:r>
              <a:rPr lang="en-US" dirty="0"/>
              <a:t> </a:t>
            </a:r>
            <a:r>
              <a:rPr lang="en-US" dirty="0" err="1"/>
              <a:t>şerit</a:t>
            </a:r>
            <a:r>
              <a:rPr lang="en-US" dirty="0"/>
              <a:t> </a:t>
            </a:r>
            <a:r>
              <a:rPr lang="en-US" dirty="0" err="1"/>
              <a:t>değiştirme</a:t>
            </a:r>
            <a:r>
              <a:rPr lang="en-US" dirty="0"/>
              <a:t> </a:t>
            </a:r>
            <a:r>
              <a:rPr lang="en-US" dirty="0" err="1"/>
              <a:t>gibi</a:t>
            </a:r>
            <a:r>
              <a:rPr lang="en-US" dirty="0"/>
              <a:t> </a:t>
            </a:r>
            <a:r>
              <a:rPr lang="en-US" dirty="0" err="1"/>
              <a:t>hareketleri</a:t>
            </a:r>
            <a:r>
              <a:rPr lang="en-US" dirty="0"/>
              <a:t> </a:t>
            </a:r>
            <a:r>
              <a:rPr lang="en-US" dirty="0" err="1"/>
              <a:t>planlar</a:t>
            </a:r>
            <a:r>
              <a:rPr lang="en-US" dirty="0"/>
              <a:t>.</a:t>
            </a:r>
          </a:p>
        </p:txBody>
      </p:sp>
    </p:spTree>
    <p:extLst>
      <p:ext uri="{BB962C8B-B14F-4D97-AF65-F5344CB8AC3E}">
        <p14:creationId xmlns:p14="http://schemas.microsoft.com/office/powerpoint/2010/main" val="1628815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sz="4000" dirty="0" err="1">
                <a:solidFill>
                  <a:schemeClr val="bg1"/>
                </a:solidFill>
              </a:rPr>
              <a:t>Kural</a:t>
            </a:r>
            <a:r>
              <a:rPr lang="en-US" sz="4000" dirty="0">
                <a:solidFill>
                  <a:schemeClr val="bg1"/>
                </a:solidFill>
              </a:rPr>
              <a:t> </a:t>
            </a:r>
            <a:r>
              <a:rPr lang="en-US" sz="4000" dirty="0" err="1">
                <a:solidFill>
                  <a:schemeClr val="bg1"/>
                </a:solidFill>
              </a:rPr>
              <a:t>Tabanlı</a:t>
            </a:r>
            <a:r>
              <a:rPr lang="en-US" sz="4000" dirty="0">
                <a:solidFill>
                  <a:schemeClr val="bg1"/>
                </a:solidFill>
              </a:rPr>
              <a:t> </a:t>
            </a:r>
            <a:r>
              <a:rPr lang="en-US" sz="4000" dirty="0" err="1">
                <a:solidFill>
                  <a:schemeClr val="bg1"/>
                </a:solidFill>
              </a:rPr>
              <a:t>ve</a:t>
            </a:r>
            <a:r>
              <a:rPr lang="en-US" sz="4000" dirty="0">
                <a:solidFill>
                  <a:schemeClr val="bg1"/>
                </a:solidFill>
              </a:rPr>
              <a:t> </a:t>
            </a:r>
            <a:r>
              <a:rPr lang="en-US" sz="4000" dirty="0" err="1">
                <a:solidFill>
                  <a:schemeClr val="bg1"/>
                </a:solidFill>
              </a:rPr>
              <a:t>Öğrenme</a:t>
            </a:r>
            <a:r>
              <a:rPr lang="en-US" sz="4000" dirty="0">
                <a:solidFill>
                  <a:schemeClr val="bg1"/>
                </a:solidFill>
              </a:rPr>
              <a:t> </a:t>
            </a:r>
            <a:r>
              <a:rPr lang="en-US" sz="4000" dirty="0" err="1">
                <a:solidFill>
                  <a:schemeClr val="bg1"/>
                </a:solidFill>
              </a:rPr>
              <a:t>Tabanlı</a:t>
            </a:r>
            <a:r>
              <a:rPr lang="en-US" sz="4000" dirty="0">
                <a:solidFill>
                  <a:schemeClr val="bg1"/>
                </a:solidFill>
              </a:rPr>
              <a:t> </a:t>
            </a:r>
            <a:r>
              <a:rPr lang="en-US" sz="4000" dirty="0" err="1">
                <a:solidFill>
                  <a:schemeClr val="bg1"/>
                </a:solidFill>
              </a:rPr>
              <a:t>Yöntemler</a:t>
            </a:r>
            <a:endParaRPr lang="en-US" sz="4000" dirty="0">
              <a:solidFill>
                <a:schemeClr val="bg1"/>
              </a:solidFill>
            </a:endParaRP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marL="25400" indent="0">
              <a:buClr>
                <a:schemeClr val="bg1"/>
              </a:buClr>
              <a:buNone/>
            </a:pPr>
            <a:r>
              <a:rPr lang="en-US" dirty="0"/>
              <a:t>         </a:t>
            </a:r>
            <a:r>
              <a:rPr lang="en-US" dirty="0" err="1"/>
              <a:t>karar</a:t>
            </a:r>
            <a:r>
              <a:rPr lang="en-US" dirty="0"/>
              <a:t> </a:t>
            </a:r>
            <a:r>
              <a:rPr lang="en-US" dirty="0" err="1"/>
              <a:t>verme</a:t>
            </a:r>
            <a:r>
              <a:rPr lang="en-US" dirty="0"/>
              <a:t> </a:t>
            </a:r>
            <a:r>
              <a:rPr lang="en-US" dirty="0" err="1"/>
              <a:t>süreci</a:t>
            </a:r>
            <a:r>
              <a:rPr lang="en-US" dirty="0"/>
              <a:t>, </a:t>
            </a:r>
            <a:r>
              <a:rPr lang="en-US" dirty="0" err="1"/>
              <a:t>genellikle</a:t>
            </a:r>
            <a:r>
              <a:rPr lang="en-US" dirty="0"/>
              <a:t> </a:t>
            </a:r>
            <a:r>
              <a:rPr lang="en-US" dirty="0" err="1"/>
              <a:t>iki</a:t>
            </a:r>
            <a:r>
              <a:rPr lang="en-US" dirty="0"/>
              <a:t> ana </a:t>
            </a:r>
            <a:r>
              <a:rPr lang="en-US" dirty="0" err="1"/>
              <a:t>yaklaşım</a:t>
            </a:r>
            <a:r>
              <a:rPr lang="en-US" dirty="0"/>
              <a:t> </a:t>
            </a:r>
            <a:r>
              <a:rPr lang="en-US" dirty="0" err="1"/>
              <a:t>üzerine</a:t>
            </a:r>
            <a:r>
              <a:rPr lang="en-US" dirty="0"/>
              <a:t> </a:t>
            </a:r>
            <a:r>
              <a:rPr lang="en-US" dirty="0" err="1"/>
              <a:t>kuruludur</a:t>
            </a:r>
            <a:r>
              <a:rPr lang="en-US" dirty="0"/>
              <a:t>:</a:t>
            </a:r>
          </a:p>
          <a:p>
            <a:pPr marL="25400" indent="0">
              <a:buClr>
                <a:schemeClr val="bg1"/>
              </a:buClr>
              <a:buNone/>
            </a:pPr>
            <a:endParaRPr lang="en-US" dirty="0"/>
          </a:p>
          <a:p>
            <a:pPr marL="539750" indent="-514350">
              <a:buClr>
                <a:schemeClr val="bg1"/>
              </a:buClr>
              <a:buFont typeface="+mj-lt"/>
              <a:buAutoNum type="arabicPeriod"/>
            </a:pPr>
            <a:r>
              <a:rPr lang="en-US" b="1" dirty="0" err="1"/>
              <a:t>Kural</a:t>
            </a:r>
            <a:r>
              <a:rPr lang="en-US" b="1" dirty="0"/>
              <a:t> </a:t>
            </a:r>
            <a:r>
              <a:rPr lang="en-US" b="1" dirty="0" err="1"/>
              <a:t>Tabanlı</a:t>
            </a:r>
            <a:r>
              <a:rPr lang="en-US" b="1" dirty="0"/>
              <a:t> </a:t>
            </a:r>
            <a:r>
              <a:rPr lang="en-US" b="1" dirty="0" err="1"/>
              <a:t>Yaklaşım</a:t>
            </a:r>
            <a:r>
              <a:rPr lang="en-US" b="1" dirty="0"/>
              <a:t> (Rule-Based Decision Making): </a:t>
            </a:r>
            <a:r>
              <a:rPr lang="en-US" dirty="0" err="1"/>
              <a:t>İnsanlar</a:t>
            </a:r>
            <a:r>
              <a:rPr lang="en-US" dirty="0"/>
              <a:t> </a:t>
            </a:r>
            <a:r>
              <a:rPr lang="en-US" dirty="0" err="1"/>
              <a:t>tarafından</a:t>
            </a:r>
            <a:r>
              <a:rPr lang="en-US" dirty="0"/>
              <a:t> </a:t>
            </a:r>
            <a:r>
              <a:rPr lang="en-US" dirty="0" err="1"/>
              <a:t>önceden</a:t>
            </a:r>
            <a:r>
              <a:rPr lang="en-US" dirty="0"/>
              <a:t> </a:t>
            </a:r>
            <a:r>
              <a:rPr lang="en-US" dirty="0" err="1"/>
              <a:t>belirlenmiş</a:t>
            </a:r>
            <a:r>
              <a:rPr lang="en-US" dirty="0"/>
              <a:t> </a:t>
            </a:r>
            <a:r>
              <a:rPr lang="en-US" dirty="0" err="1"/>
              <a:t>kurallar</a:t>
            </a:r>
            <a:r>
              <a:rPr lang="en-US" dirty="0"/>
              <a:t> </a:t>
            </a:r>
            <a:r>
              <a:rPr lang="en-US" dirty="0" err="1"/>
              <a:t>ve</a:t>
            </a:r>
            <a:r>
              <a:rPr lang="en-US" dirty="0"/>
              <a:t> </a:t>
            </a:r>
            <a:r>
              <a:rPr lang="en-US" dirty="0" err="1"/>
              <a:t>mantık</a:t>
            </a:r>
            <a:r>
              <a:rPr lang="en-US" dirty="0"/>
              <a:t> </a:t>
            </a:r>
            <a:r>
              <a:rPr lang="en-US" dirty="0" err="1"/>
              <a:t>yapıları</a:t>
            </a:r>
            <a:r>
              <a:rPr lang="en-US" dirty="0"/>
              <a:t> </a:t>
            </a:r>
            <a:r>
              <a:rPr lang="en-US" dirty="0" err="1"/>
              <a:t>kullanılır</a:t>
            </a:r>
            <a:r>
              <a:rPr lang="en-US" dirty="0"/>
              <a:t>.</a:t>
            </a:r>
          </a:p>
          <a:p>
            <a:pPr marL="25400" indent="0">
              <a:buClr>
                <a:schemeClr val="bg1"/>
              </a:buClr>
              <a:buNone/>
            </a:pPr>
            <a:endParaRPr lang="en-US" dirty="0"/>
          </a:p>
          <a:p>
            <a:pPr>
              <a:buClr>
                <a:schemeClr val="bg1"/>
              </a:buClr>
            </a:pPr>
            <a:r>
              <a:rPr lang="en-US" b="1" dirty="0"/>
              <a:t> </a:t>
            </a:r>
            <a:r>
              <a:rPr lang="en-US" b="1" dirty="0" err="1"/>
              <a:t>Örnek</a:t>
            </a:r>
            <a:r>
              <a:rPr lang="en-US" dirty="0"/>
              <a:t>: "</a:t>
            </a:r>
            <a:r>
              <a:rPr lang="en-US" dirty="0" err="1"/>
              <a:t>Eğer</a:t>
            </a:r>
            <a:r>
              <a:rPr lang="en-US" dirty="0"/>
              <a:t> </a:t>
            </a:r>
            <a:r>
              <a:rPr lang="en-US" dirty="0" err="1"/>
              <a:t>önündeki</a:t>
            </a:r>
            <a:r>
              <a:rPr lang="en-US" dirty="0"/>
              <a:t> </a:t>
            </a:r>
            <a:r>
              <a:rPr lang="en-US" dirty="0" err="1"/>
              <a:t>araç</a:t>
            </a:r>
            <a:r>
              <a:rPr lang="en-US" dirty="0"/>
              <a:t> </a:t>
            </a:r>
            <a:r>
              <a:rPr lang="en-US" dirty="0" err="1"/>
              <a:t>hızlanıyorsa</a:t>
            </a:r>
            <a:r>
              <a:rPr lang="en-US" dirty="0"/>
              <a:t>, </a:t>
            </a:r>
            <a:r>
              <a:rPr lang="en-US" dirty="0" err="1"/>
              <a:t>mesafeyi</a:t>
            </a:r>
            <a:r>
              <a:rPr lang="en-US" dirty="0"/>
              <a:t> koru.“</a:t>
            </a:r>
          </a:p>
          <a:p>
            <a:pPr>
              <a:buClr>
                <a:schemeClr val="bg1"/>
              </a:buClr>
            </a:pPr>
            <a:r>
              <a:rPr lang="en-US" b="1" dirty="0" err="1"/>
              <a:t>Kullanılan</a:t>
            </a:r>
            <a:r>
              <a:rPr lang="en-US" b="1" dirty="0"/>
              <a:t> </a:t>
            </a:r>
            <a:r>
              <a:rPr lang="en-US" b="1" dirty="0" err="1"/>
              <a:t>Yöntemler</a:t>
            </a:r>
            <a:r>
              <a:rPr lang="en-US" dirty="0"/>
              <a:t>: Durum </a:t>
            </a:r>
            <a:r>
              <a:rPr lang="en-US" dirty="0" err="1"/>
              <a:t>tabanlı</a:t>
            </a:r>
            <a:r>
              <a:rPr lang="en-US" dirty="0"/>
              <a:t> </a:t>
            </a:r>
            <a:r>
              <a:rPr lang="en-US" dirty="0" err="1"/>
              <a:t>kurallar</a:t>
            </a:r>
            <a:r>
              <a:rPr lang="en-US" dirty="0"/>
              <a:t> (FSM - Finite State Machine), </a:t>
            </a:r>
            <a:r>
              <a:rPr lang="en-US" dirty="0" err="1"/>
              <a:t>karar</a:t>
            </a:r>
            <a:r>
              <a:rPr lang="en-US" dirty="0"/>
              <a:t> </a:t>
            </a:r>
            <a:r>
              <a:rPr lang="en-US" dirty="0" err="1"/>
              <a:t>ağaçları</a:t>
            </a:r>
            <a:r>
              <a:rPr lang="en-US" dirty="0"/>
              <a:t>. </a:t>
            </a:r>
          </a:p>
          <a:p>
            <a:pPr>
              <a:buClr>
                <a:schemeClr val="bg1"/>
              </a:buClr>
            </a:pPr>
            <a:r>
              <a:rPr lang="en-US" b="1" dirty="0" err="1"/>
              <a:t>Dezavantajlar</a:t>
            </a:r>
            <a:r>
              <a:rPr lang="en-US" dirty="0"/>
              <a:t>: </a:t>
            </a:r>
            <a:r>
              <a:rPr lang="en-US" dirty="0" err="1"/>
              <a:t>Karmaşık</a:t>
            </a:r>
            <a:r>
              <a:rPr lang="en-US" dirty="0"/>
              <a:t> </a:t>
            </a:r>
            <a:r>
              <a:rPr lang="en-US" dirty="0" err="1"/>
              <a:t>senaryolarda</a:t>
            </a:r>
            <a:r>
              <a:rPr lang="en-US" dirty="0"/>
              <a:t> </a:t>
            </a:r>
            <a:r>
              <a:rPr lang="en-US" dirty="0" err="1"/>
              <a:t>yetersiz</a:t>
            </a:r>
            <a:r>
              <a:rPr lang="en-US" dirty="0"/>
              <a:t> </a:t>
            </a:r>
            <a:r>
              <a:rPr lang="en-US" dirty="0" err="1"/>
              <a:t>kalır</a:t>
            </a:r>
            <a:r>
              <a:rPr lang="en-US" dirty="0"/>
              <a:t>, </a:t>
            </a:r>
            <a:r>
              <a:rPr lang="en-US" dirty="0" err="1"/>
              <a:t>esnek</a:t>
            </a:r>
            <a:r>
              <a:rPr lang="en-US" dirty="0"/>
              <a:t> </a:t>
            </a:r>
            <a:r>
              <a:rPr lang="en-US" dirty="0" err="1"/>
              <a:t>değildir</a:t>
            </a:r>
            <a:r>
              <a:rPr lang="en-US" dirty="0"/>
              <a:t>, </a:t>
            </a:r>
            <a:r>
              <a:rPr lang="en-US" dirty="0" err="1"/>
              <a:t>öğrenme</a:t>
            </a:r>
            <a:r>
              <a:rPr lang="en-US" dirty="0"/>
              <a:t> </a:t>
            </a:r>
            <a:r>
              <a:rPr lang="en-US" dirty="0" err="1"/>
              <a:t>yeteneği</a:t>
            </a:r>
            <a:r>
              <a:rPr lang="en-US" dirty="0"/>
              <a:t> </a:t>
            </a:r>
            <a:r>
              <a:rPr lang="en-US" dirty="0" err="1"/>
              <a:t>yoktur</a:t>
            </a:r>
            <a:r>
              <a:rPr lang="en-US" dirty="0"/>
              <a:t> </a:t>
            </a:r>
            <a:r>
              <a:rPr lang="en-US" dirty="0" err="1"/>
              <a:t>ve</a:t>
            </a:r>
            <a:r>
              <a:rPr lang="en-US" dirty="0"/>
              <a:t> yeni </a:t>
            </a:r>
            <a:r>
              <a:rPr lang="en-US" dirty="0" err="1"/>
              <a:t>durumlarla</a:t>
            </a:r>
            <a:r>
              <a:rPr lang="en-US" dirty="0"/>
              <a:t> </a:t>
            </a:r>
            <a:r>
              <a:rPr lang="en-US" dirty="0" err="1"/>
              <a:t>karşılaşıldığında</a:t>
            </a:r>
            <a:r>
              <a:rPr lang="en-US" dirty="0"/>
              <a:t> </a:t>
            </a:r>
            <a:r>
              <a:rPr lang="en-US" dirty="0" err="1"/>
              <a:t>sistemin</a:t>
            </a:r>
            <a:r>
              <a:rPr lang="en-US" dirty="0"/>
              <a:t> </a:t>
            </a:r>
            <a:r>
              <a:rPr lang="en-US" dirty="0" err="1"/>
              <a:t>yeniden</a:t>
            </a:r>
            <a:r>
              <a:rPr lang="en-US" dirty="0"/>
              <a:t> </a:t>
            </a:r>
            <a:r>
              <a:rPr lang="en-US" dirty="0" err="1"/>
              <a:t>ayarlanması</a:t>
            </a:r>
            <a:r>
              <a:rPr lang="en-US" dirty="0"/>
              <a:t> </a:t>
            </a:r>
            <a:r>
              <a:rPr lang="en-US" dirty="0" err="1"/>
              <a:t>gerekebilir</a:t>
            </a:r>
            <a:r>
              <a:rPr lang="en-US" dirty="0"/>
              <a:t>.</a:t>
            </a:r>
          </a:p>
        </p:txBody>
      </p:sp>
    </p:spTree>
    <p:extLst>
      <p:ext uri="{BB962C8B-B14F-4D97-AF65-F5344CB8AC3E}">
        <p14:creationId xmlns:p14="http://schemas.microsoft.com/office/powerpoint/2010/main" val="1863867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sz="4000" dirty="0" err="1">
                <a:solidFill>
                  <a:schemeClr val="bg1"/>
                </a:solidFill>
              </a:rPr>
              <a:t>Kural</a:t>
            </a:r>
            <a:r>
              <a:rPr lang="en-US" sz="4000" dirty="0">
                <a:solidFill>
                  <a:schemeClr val="bg1"/>
                </a:solidFill>
              </a:rPr>
              <a:t> </a:t>
            </a:r>
            <a:r>
              <a:rPr lang="en-US" sz="4000" dirty="0" err="1">
                <a:solidFill>
                  <a:schemeClr val="bg1"/>
                </a:solidFill>
              </a:rPr>
              <a:t>Tabanlı</a:t>
            </a:r>
            <a:r>
              <a:rPr lang="en-US" sz="4000" dirty="0">
                <a:solidFill>
                  <a:schemeClr val="bg1"/>
                </a:solidFill>
              </a:rPr>
              <a:t> </a:t>
            </a:r>
            <a:r>
              <a:rPr lang="en-US" sz="4000" dirty="0" err="1">
                <a:solidFill>
                  <a:schemeClr val="bg1"/>
                </a:solidFill>
              </a:rPr>
              <a:t>ve</a:t>
            </a:r>
            <a:r>
              <a:rPr lang="en-US" sz="4000" dirty="0">
                <a:solidFill>
                  <a:schemeClr val="bg1"/>
                </a:solidFill>
              </a:rPr>
              <a:t> </a:t>
            </a:r>
            <a:r>
              <a:rPr lang="en-US" sz="4000" dirty="0" err="1">
                <a:solidFill>
                  <a:schemeClr val="bg1"/>
                </a:solidFill>
              </a:rPr>
              <a:t>Öğrenme</a:t>
            </a:r>
            <a:r>
              <a:rPr lang="en-US" sz="4000" dirty="0">
                <a:solidFill>
                  <a:schemeClr val="bg1"/>
                </a:solidFill>
              </a:rPr>
              <a:t> </a:t>
            </a:r>
            <a:r>
              <a:rPr lang="en-US" sz="4000" dirty="0" err="1">
                <a:solidFill>
                  <a:schemeClr val="bg1"/>
                </a:solidFill>
              </a:rPr>
              <a:t>Tabanlı</a:t>
            </a:r>
            <a:r>
              <a:rPr lang="en-US" sz="4000" dirty="0">
                <a:solidFill>
                  <a:schemeClr val="bg1"/>
                </a:solidFill>
              </a:rPr>
              <a:t> </a:t>
            </a:r>
            <a:r>
              <a:rPr lang="en-US" sz="4000" dirty="0" err="1">
                <a:solidFill>
                  <a:schemeClr val="bg1"/>
                </a:solidFill>
              </a:rPr>
              <a:t>Yöntemler</a:t>
            </a:r>
            <a:endParaRPr lang="en-US" sz="4000" dirty="0">
              <a:solidFill>
                <a:schemeClr val="bg1"/>
              </a:solidFill>
            </a:endParaRP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lnSpcReduction="10000"/>
          </a:bodyPr>
          <a:lstStyle/>
          <a:p>
            <a:pPr marL="539750" indent="-514350">
              <a:buClr>
                <a:schemeClr val="bg1"/>
              </a:buClr>
              <a:buFont typeface="+mj-lt"/>
              <a:buAutoNum type="arabicPeriod" startAt="2"/>
            </a:pPr>
            <a:r>
              <a:rPr lang="en-US" b="1" dirty="0" err="1"/>
              <a:t>Öğrenme</a:t>
            </a:r>
            <a:r>
              <a:rPr lang="en-US" b="1" dirty="0"/>
              <a:t> </a:t>
            </a:r>
            <a:r>
              <a:rPr lang="en-US" b="1" dirty="0" err="1"/>
              <a:t>Tabanlı</a:t>
            </a:r>
            <a:r>
              <a:rPr lang="en-US" b="1" dirty="0"/>
              <a:t> </a:t>
            </a:r>
            <a:r>
              <a:rPr lang="en-US" b="1" dirty="0" err="1"/>
              <a:t>Yaklaşım</a:t>
            </a:r>
            <a:r>
              <a:rPr lang="en-US" b="1" dirty="0"/>
              <a:t> (Learning-Based Decision Making): </a:t>
            </a:r>
            <a:r>
              <a:rPr lang="en-US" dirty="0" err="1"/>
              <a:t>Verilerden</a:t>
            </a:r>
            <a:r>
              <a:rPr lang="en-US" dirty="0"/>
              <a:t> </a:t>
            </a:r>
            <a:r>
              <a:rPr lang="en-US" dirty="0" err="1"/>
              <a:t>öğrenerek</a:t>
            </a:r>
            <a:r>
              <a:rPr lang="en-US" dirty="0"/>
              <a:t> </a:t>
            </a:r>
            <a:r>
              <a:rPr lang="en-US" dirty="0" err="1"/>
              <a:t>en</a:t>
            </a:r>
            <a:r>
              <a:rPr lang="en-US" dirty="0"/>
              <a:t> </a:t>
            </a:r>
            <a:r>
              <a:rPr lang="en-US" dirty="0" err="1"/>
              <a:t>iyi</a:t>
            </a:r>
            <a:r>
              <a:rPr lang="en-US" dirty="0"/>
              <a:t> </a:t>
            </a:r>
            <a:r>
              <a:rPr lang="en-US" dirty="0" err="1"/>
              <a:t>aksiyonu</a:t>
            </a:r>
            <a:r>
              <a:rPr lang="en-US" dirty="0"/>
              <a:t> </a:t>
            </a:r>
            <a:r>
              <a:rPr lang="en-US" dirty="0" err="1"/>
              <a:t>belirler</a:t>
            </a:r>
            <a:r>
              <a:rPr lang="en-US" dirty="0"/>
              <a:t>.</a:t>
            </a:r>
          </a:p>
          <a:p>
            <a:pPr marL="25400" indent="0">
              <a:buClr>
                <a:schemeClr val="bg1"/>
              </a:buClr>
              <a:buNone/>
            </a:pPr>
            <a:endParaRPr lang="en-US" dirty="0"/>
          </a:p>
          <a:p>
            <a:pPr>
              <a:buClr>
                <a:schemeClr val="bg1"/>
              </a:buClr>
            </a:pPr>
            <a:r>
              <a:rPr lang="en-US" dirty="0"/>
              <a:t> </a:t>
            </a:r>
            <a:r>
              <a:rPr lang="en-US" b="1" dirty="0" err="1"/>
              <a:t>Örnek</a:t>
            </a:r>
            <a:r>
              <a:rPr lang="en-US" dirty="0"/>
              <a:t>:</a:t>
            </a:r>
            <a:r>
              <a:rPr lang="en-US" b="1" dirty="0"/>
              <a:t> </a:t>
            </a:r>
            <a:r>
              <a:rPr lang="en-US" dirty="0"/>
              <a:t>"</a:t>
            </a:r>
            <a:r>
              <a:rPr lang="en-US" dirty="0" err="1"/>
              <a:t>Önceki</a:t>
            </a:r>
            <a:r>
              <a:rPr lang="en-US" dirty="0"/>
              <a:t> </a:t>
            </a:r>
            <a:r>
              <a:rPr lang="en-US" dirty="0" err="1"/>
              <a:t>sürüş</a:t>
            </a:r>
            <a:r>
              <a:rPr lang="en-US" dirty="0"/>
              <a:t> </a:t>
            </a:r>
            <a:r>
              <a:rPr lang="en-US" dirty="0" err="1"/>
              <a:t>deneyimlerine</a:t>
            </a:r>
            <a:r>
              <a:rPr lang="en-US" dirty="0"/>
              <a:t> </a:t>
            </a:r>
            <a:r>
              <a:rPr lang="en-US" dirty="0" err="1"/>
              <a:t>bakarak</a:t>
            </a:r>
            <a:r>
              <a:rPr lang="en-US" dirty="0"/>
              <a:t> </a:t>
            </a:r>
            <a:r>
              <a:rPr lang="en-US" dirty="0" err="1"/>
              <a:t>en</a:t>
            </a:r>
            <a:r>
              <a:rPr lang="en-US" dirty="0"/>
              <a:t> </a:t>
            </a:r>
            <a:r>
              <a:rPr lang="en-US" dirty="0" err="1"/>
              <a:t>güvenli</a:t>
            </a:r>
            <a:r>
              <a:rPr lang="en-US" dirty="0"/>
              <a:t> </a:t>
            </a:r>
            <a:r>
              <a:rPr lang="en-US" dirty="0" err="1"/>
              <a:t>ve</a:t>
            </a:r>
            <a:r>
              <a:rPr lang="en-US" dirty="0"/>
              <a:t> </a:t>
            </a:r>
            <a:r>
              <a:rPr lang="en-US" dirty="0" err="1"/>
              <a:t>verimli</a:t>
            </a:r>
            <a:r>
              <a:rPr lang="en-US" dirty="0"/>
              <a:t> </a:t>
            </a:r>
            <a:r>
              <a:rPr lang="en-US" dirty="0" err="1"/>
              <a:t>yolu</a:t>
            </a:r>
            <a:r>
              <a:rPr lang="en-US" dirty="0"/>
              <a:t> </a:t>
            </a:r>
            <a:r>
              <a:rPr lang="en-US" dirty="0" err="1"/>
              <a:t>seç</a:t>
            </a:r>
            <a:r>
              <a:rPr lang="en-US" dirty="0"/>
              <a:t>."   </a:t>
            </a:r>
          </a:p>
          <a:p>
            <a:pPr>
              <a:buClr>
                <a:schemeClr val="bg1"/>
              </a:buClr>
            </a:pPr>
            <a:r>
              <a:rPr lang="en-US" b="1" dirty="0" err="1"/>
              <a:t>Kullanılan</a:t>
            </a:r>
            <a:r>
              <a:rPr lang="en-US" b="1" dirty="0"/>
              <a:t> </a:t>
            </a:r>
            <a:r>
              <a:rPr lang="en-US" b="1" dirty="0" err="1"/>
              <a:t>Yöntemler</a:t>
            </a:r>
            <a:r>
              <a:rPr lang="en-US" dirty="0"/>
              <a:t>: </a:t>
            </a:r>
            <a:r>
              <a:rPr lang="en-US" dirty="0" err="1"/>
              <a:t>Makine</a:t>
            </a:r>
            <a:r>
              <a:rPr lang="en-US" dirty="0"/>
              <a:t> </a:t>
            </a:r>
            <a:r>
              <a:rPr lang="en-US" dirty="0" err="1"/>
              <a:t>öğrenmesi</a:t>
            </a:r>
            <a:r>
              <a:rPr lang="en-US" dirty="0"/>
              <a:t> (</a:t>
            </a:r>
            <a:r>
              <a:rPr lang="en-US" dirty="0" err="1"/>
              <a:t>denetimli</a:t>
            </a:r>
            <a:r>
              <a:rPr lang="en-US" dirty="0"/>
              <a:t> </a:t>
            </a:r>
            <a:r>
              <a:rPr lang="en-US" dirty="0" err="1"/>
              <a:t>ve</a:t>
            </a:r>
            <a:r>
              <a:rPr lang="en-US" dirty="0"/>
              <a:t> </a:t>
            </a:r>
            <a:r>
              <a:rPr lang="en-US" dirty="0" err="1"/>
              <a:t>denetimsiz</a:t>
            </a:r>
            <a:r>
              <a:rPr lang="en-US" dirty="0"/>
              <a:t>), </a:t>
            </a:r>
            <a:r>
              <a:rPr lang="en-US" dirty="0" err="1"/>
              <a:t>derin</a:t>
            </a:r>
            <a:r>
              <a:rPr lang="en-US" dirty="0"/>
              <a:t> </a:t>
            </a:r>
            <a:r>
              <a:rPr lang="en-US" dirty="0" err="1"/>
              <a:t>öğrenme</a:t>
            </a:r>
            <a:r>
              <a:rPr lang="en-US" dirty="0"/>
              <a:t>, Reinforcement Learning (RL). </a:t>
            </a:r>
          </a:p>
          <a:p>
            <a:pPr>
              <a:buClr>
                <a:schemeClr val="bg1"/>
              </a:buClr>
            </a:pPr>
            <a:r>
              <a:rPr lang="en-US" b="1" dirty="0" err="1"/>
              <a:t>Avantajlar</a:t>
            </a:r>
            <a:r>
              <a:rPr lang="en-US" dirty="0"/>
              <a:t>: </a:t>
            </a:r>
            <a:r>
              <a:rPr lang="en-US" dirty="0" err="1"/>
              <a:t>Esnek</a:t>
            </a:r>
            <a:r>
              <a:rPr lang="en-US" dirty="0"/>
              <a:t>, </a:t>
            </a:r>
            <a:r>
              <a:rPr lang="en-US" dirty="0" err="1"/>
              <a:t>ölçeklenebilir</a:t>
            </a:r>
            <a:r>
              <a:rPr lang="en-US" dirty="0"/>
              <a:t> </a:t>
            </a:r>
            <a:r>
              <a:rPr lang="en-US" dirty="0" err="1"/>
              <a:t>ve</a:t>
            </a:r>
            <a:r>
              <a:rPr lang="en-US" dirty="0"/>
              <a:t> </a:t>
            </a:r>
            <a:r>
              <a:rPr lang="en-US" dirty="0" err="1"/>
              <a:t>gerçek</a:t>
            </a:r>
            <a:r>
              <a:rPr lang="en-US" dirty="0"/>
              <a:t> </a:t>
            </a:r>
            <a:r>
              <a:rPr lang="en-US" dirty="0" err="1"/>
              <a:t>dünya</a:t>
            </a:r>
            <a:r>
              <a:rPr lang="en-US" dirty="0"/>
              <a:t> </a:t>
            </a:r>
            <a:r>
              <a:rPr lang="en-US" dirty="0" err="1"/>
              <a:t>koşullarına</a:t>
            </a:r>
            <a:r>
              <a:rPr lang="en-US" dirty="0"/>
              <a:t> </a:t>
            </a:r>
            <a:r>
              <a:rPr lang="en-US" dirty="0" err="1"/>
              <a:t>adapte</a:t>
            </a:r>
            <a:r>
              <a:rPr lang="en-US" dirty="0"/>
              <a:t> </a:t>
            </a:r>
            <a:r>
              <a:rPr lang="en-US" dirty="0" err="1"/>
              <a:t>olma</a:t>
            </a:r>
            <a:r>
              <a:rPr lang="en-US" dirty="0"/>
              <a:t> </a:t>
            </a:r>
            <a:r>
              <a:rPr lang="en-US" dirty="0" err="1"/>
              <a:t>kapasitesine</a:t>
            </a:r>
            <a:r>
              <a:rPr lang="en-US" dirty="0"/>
              <a:t> </a:t>
            </a:r>
            <a:r>
              <a:rPr lang="en-US" dirty="0" err="1"/>
              <a:t>sahip</a:t>
            </a:r>
            <a:r>
              <a:rPr lang="en-US" dirty="0"/>
              <a:t>.</a:t>
            </a:r>
          </a:p>
          <a:p>
            <a:pPr>
              <a:buClr>
                <a:schemeClr val="bg1"/>
              </a:buClr>
            </a:pPr>
            <a:endParaRPr lang="en-US" dirty="0"/>
          </a:p>
          <a:p>
            <a:pPr marL="25400" indent="0">
              <a:buClr>
                <a:schemeClr val="bg1"/>
              </a:buClr>
              <a:buNone/>
            </a:pPr>
            <a:r>
              <a:rPr lang="en-US" dirty="0" err="1"/>
              <a:t>Öğrenme</a:t>
            </a:r>
            <a:r>
              <a:rPr lang="en-US" dirty="0"/>
              <a:t> </a:t>
            </a:r>
            <a:r>
              <a:rPr lang="en-US" dirty="0" err="1"/>
              <a:t>tabanlı</a:t>
            </a:r>
            <a:r>
              <a:rPr lang="en-US" dirty="0"/>
              <a:t> </a:t>
            </a:r>
            <a:r>
              <a:rPr lang="en-US" dirty="0" err="1"/>
              <a:t>yöntemler</a:t>
            </a:r>
            <a:r>
              <a:rPr lang="en-US" dirty="0"/>
              <a:t>, </a:t>
            </a:r>
            <a:r>
              <a:rPr lang="en-US" dirty="0" err="1"/>
              <a:t>kural</a:t>
            </a:r>
            <a:r>
              <a:rPr lang="en-US" dirty="0"/>
              <a:t> </a:t>
            </a:r>
            <a:r>
              <a:rPr lang="en-US" dirty="0" err="1"/>
              <a:t>tabanlı</a:t>
            </a:r>
            <a:r>
              <a:rPr lang="en-US" dirty="0"/>
              <a:t> </a:t>
            </a:r>
            <a:r>
              <a:rPr lang="en-US" dirty="0" err="1"/>
              <a:t>yöntemlere</a:t>
            </a:r>
            <a:r>
              <a:rPr lang="en-US" dirty="0"/>
              <a:t> </a:t>
            </a:r>
            <a:r>
              <a:rPr lang="en-US" dirty="0" err="1"/>
              <a:t>göre</a:t>
            </a:r>
            <a:r>
              <a:rPr lang="en-US" dirty="0"/>
              <a:t> </a:t>
            </a:r>
            <a:r>
              <a:rPr lang="en-US" dirty="0" err="1"/>
              <a:t>daha</a:t>
            </a:r>
            <a:r>
              <a:rPr lang="en-US" dirty="0"/>
              <a:t> </a:t>
            </a:r>
            <a:r>
              <a:rPr lang="en-US" dirty="0" err="1"/>
              <a:t>dinamik</a:t>
            </a:r>
            <a:r>
              <a:rPr lang="en-US" dirty="0"/>
              <a:t> </a:t>
            </a:r>
            <a:r>
              <a:rPr lang="en-US" dirty="0" err="1"/>
              <a:t>ve</a:t>
            </a:r>
            <a:r>
              <a:rPr lang="en-US" dirty="0"/>
              <a:t> </a:t>
            </a:r>
            <a:r>
              <a:rPr lang="en-US" dirty="0" err="1"/>
              <a:t>çevresel</a:t>
            </a:r>
            <a:r>
              <a:rPr lang="en-US" dirty="0"/>
              <a:t> </a:t>
            </a:r>
            <a:r>
              <a:rPr lang="en-US" dirty="0" err="1"/>
              <a:t>değişimlere</a:t>
            </a:r>
            <a:r>
              <a:rPr lang="en-US" dirty="0"/>
              <a:t> </a:t>
            </a:r>
            <a:r>
              <a:rPr lang="en-US" dirty="0" err="1"/>
              <a:t>hızla</a:t>
            </a:r>
            <a:r>
              <a:rPr lang="en-US" dirty="0"/>
              <a:t> </a:t>
            </a:r>
            <a:r>
              <a:rPr lang="en-US" dirty="0" err="1"/>
              <a:t>adapte</a:t>
            </a:r>
            <a:r>
              <a:rPr lang="en-US" dirty="0"/>
              <a:t> </a:t>
            </a:r>
            <a:r>
              <a:rPr lang="en-US" dirty="0" err="1"/>
              <a:t>olabilir</a:t>
            </a:r>
            <a:r>
              <a:rPr lang="en-US" dirty="0"/>
              <a:t>.</a:t>
            </a:r>
          </a:p>
        </p:txBody>
      </p:sp>
    </p:spTree>
    <p:extLst>
      <p:ext uri="{BB962C8B-B14F-4D97-AF65-F5344CB8AC3E}">
        <p14:creationId xmlns:p14="http://schemas.microsoft.com/office/powerpoint/2010/main" val="3266864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sz="4000" dirty="0" err="1">
                <a:solidFill>
                  <a:schemeClr val="bg1"/>
                </a:solidFill>
              </a:rPr>
              <a:t>RL'nin</a:t>
            </a:r>
            <a:r>
              <a:rPr lang="en-US" sz="4000" dirty="0">
                <a:solidFill>
                  <a:schemeClr val="bg1"/>
                </a:solidFill>
              </a:rPr>
              <a:t> </a:t>
            </a:r>
            <a:r>
              <a:rPr lang="en-US" sz="4000" dirty="0" err="1">
                <a:solidFill>
                  <a:schemeClr val="bg1"/>
                </a:solidFill>
              </a:rPr>
              <a:t>Karar</a:t>
            </a:r>
            <a:r>
              <a:rPr lang="en-US" sz="4000" dirty="0">
                <a:solidFill>
                  <a:schemeClr val="bg1"/>
                </a:solidFill>
              </a:rPr>
              <a:t> Verme </a:t>
            </a:r>
            <a:r>
              <a:rPr lang="en-US" sz="4000" dirty="0" err="1">
                <a:solidFill>
                  <a:schemeClr val="bg1"/>
                </a:solidFill>
              </a:rPr>
              <a:t>Sürecindeki</a:t>
            </a:r>
            <a:r>
              <a:rPr lang="en-US" sz="4000" dirty="0">
                <a:solidFill>
                  <a:schemeClr val="bg1"/>
                </a:solidFill>
              </a:rPr>
              <a:t> </a:t>
            </a:r>
            <a:r>
              <a:rPr lang="en-US" sz="4000" dirty="0" err="1">
                <a:solidFill>
                  <a:schemeClr val="bg1"/>
                </a:solidFill>
              </a:rPr>
              <a:t>Rolü</a:t>
            </a:r>
            <a:endParaRPr lang="en-US" sz="4000" dirty="0">
              <a:solidFill>
                <a:schemeClr val="bg1"/>
              </a:solidFill>
            </a:endParaRP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marL="25400" indent="0">
              <a:buClr>
                <a:schemeClr val="bg1"/>
              </a:buClr>
              <a:buNone/>
            </a:pPr>
            <a:r>
              <a:rPr lang="en-US" dirty="0"/>
              <a:t>         Reinforcement Learning (RL), </a:t>
            </a:r>
            <a:r>
              <a:rPr lang="en-US" dirty="0" err="1"/>
              <a:t>otonom</a:t>
            </a:r>
            <a:r>
              <a:rPr lang="en-US" dirty="0"/>
              <a:t> </a:t>
            </a:r>
            <a:r>
              <a:rPr lang="en-US" dirty="0" err="1"/>
              <a:t>araçların</a:t>
            </a:r>
            <a:r>
              <a:rPr lang="en-US" dirty="0"/>
              <a:t> </a:t>
            </a:r>
            <a:r>
              <a:rPr lang="en-US" dirty="0" err="1"/>
              <a:t>çevreleriyle</a:t>
            </a:r>
            <a:r>
              <a:rPr lang="en-US" dirty="0"/>
              <a:t> </a:t>
            </a:r>
            <a:r>
              <a:rPr lang="en-US" dirty="0" err="1"/>
              <a:t>etkileşimde</a:t>
            </a:r>
            <a:r>
              <a:rPr lang="en-US" dirty="0"/>
              <a:t> </a:t>
            </a:r>
            <a:r>
              <a:rPr lang="en-US" dirty="0" err="1"/>
              <a:t>bulunarak</a:t>
            </a:r>
            <a:r>
              <a:rPr lang="en-US" dirty="0"/>
              <a:t> </a:t>
            </a:r>
            <a:r>
              <a:rPr lang="en-US" dirty="0" err="1"/>
              <a:t>ve</a:t>
            </a:r>
            <a:r>
              <a:rPr lang="en-US" dirty="0"/>
              <a:t> </a:t>
            </a:r>
            <a:r>
              <a:rPr lang="en-US" dirty="0" err="1"/>
              <a:t>ödüller</a:t>
            </a:r>
            <a:r>
              <a:rPr lang="en-US" dirty="0"/>
              <a:t> </a:t>
            </a:r>
            <a:r>
              <a:rPr lang="en-US" dirty="0" err="1"/>
              <a:t>ile</a:t>
            </a:r>
            <a:r>
              <a:rPr lang="en-US" dirty="0"/>
              <a:t> </a:t>
            </a:r>
            <a:r>
              <a:rPr lang="en-US" dirty="0" err="1"/>
              <a:t>cezalarla</a:t>
            </a:r>
            <a:r>
              <a:rPr lang="en-US" dirty="0"/>
              <a:t> </a:t>
            </a:r>
            <a:r>
              <a:rPr lang="en-US" dirty="0" err="1"/>
              <a:t>en</a:t>
            </a:r>
            <a:r>
              <a:rPr lang="en-US" dirty="0"/>
              <a:t> </a:t>
            </a:r>
            <a:r>
              <a:rPr lang="en-US" dirty="0" err="1"/>
              <a:t>iyi</a:t>
            </a:r>
            <a:r>
              <a:rPr lang="en-US" dirty="0"/>
              <a:t> </a:t>
            </a:r>
            <a:r>
              <a:rPr lang="en-US" dirty="0" err="1"/>
              <a:t>kararları</a:t>
            </a:r>
            <a:r>
              <a:rPr lang="en-US" dirty="0"/>
              <a:t> </a:t>
            </a:r>
            <a:r>
              <a:rPr lang="en-US" dirty="0" err="1"/>
              <a:t>öğrenmesini</a:t>
            </a:r>
            <a:r>
              <a:rPr lang="en-US" dirty="0"/>
              <a:t> </a:t>
            </a:r>
            <a:r>
              <a:rPr lang="en-US" dirty="0" err="1"/>
              <a:t>sağlar</a:t>
            </a:r>
            <a:r>
              <a:rPr lang="en-US" dirty="0"/>
              <a:t>. RL </a:t>
            </a:r>
            <a:r>
              <a:rPr lang="en-US" dirty="0" err="1"/>
              <a:t>tabanlı</a:t>
            </a:r>
            <a:r>
              <a:rPr lang="en-US" dirty="0"/>
              <a:t> </a:t>
            </a:r>
            <a:r>
              <a:rPr lang="en-US" dirty="0" err="1"/>
              <a:t>karar</a:t>
            </a:r>
            <a:r>
              <a:rPr lang="en-US" dirty="0"/>
              <a:t> </a:t>
            </a:r>
            <a:r>
              <a:rPr lang="en-US" dirty="0" err="1"/>
              <a:t>verme</a:t>
            </a:r>
            <a:r>
              <a:rPr lang="en-US" dirty="0"/>
              <a:t>, </a:t>
            </a:r>
            <a:r>
              <a:rPr lang="en-US" dirty="0" err="1"/>
              <a:t>sistemin</a:t>
            </a:r>
            <a:r>
              <a:rPr lang="en-US" dirty="0"/>
              <a:t> </a:t>
            </a:r>
            <a:r>
              <a:rPr lang="en-US" dirty="0" err="1"/>
              <a:t>sürekli</a:t>
            </a:r>
            <a:r>
              <a:rPr lang="en-US" dirty="0"/>
              <a:t> </a:t>
            </a:r>
            <a:r>
              <a:rPr lang="en-US" dirty="0" err="1"/>
              <a:t>olarak</a:t>
            </a:r>
            <a:r>
              <a:rPr lang="en-US" dirty="0"/>
              <a:t> </a:t>
            </a:r>
            <a:r>
              <a:rPr lang="en-US" dirty="0" err="1"/>
              <a:t>çevreyi</a:t>
            </a:r>
            <a:r>
              <a:rPr lang="en-US" dirty="0"/>
              <a:t> </a:t>
            </a:r>
            <a:r>
              <a:rPr lang="en-US" dirty="0" err="1"/>
              <a:t>analiz</a:t>
            </a:r>
            <a:r>
              <a:rPr lang="en-US" dirty="0"/>
              <a:t> </a:t>
            </a:r>
            <a:r>
              <a:rPr lang="en-US" dirty="0" err="1"/>
              <a:t>etmesi</a:t>
            </a:r>
            <a:r>
              <a:rPr lang="en-US" dirty="0"/>
              <a:t> </a:t>
            </a:r>
            <a:r>
              <a:rPr lang="en-US" dirty="0" err="1"/>
              <a:t>ve</a:t>
            </a:r>
            <a:r>
              <a:rPr lang="en-US" dirty="0"/>
              <a:t> “</a:t>
            </a:r>
            <a:r>
              <a:rPr lang="en-US" dirty="0" err="1"/>
              <a:t>gerçek</a:t>
            </a:r>
            <a:r>
              <a:rPr lang="en-US" dirty="0"/>
              <a:t> </a:t>
            </a:r>
            <a:r>
              <a:rPr lang="en-US" dirty="0" err="1"/>
              <a:t>zamanlı</a:t>
            </a:r>
            <a:r>
              <a:rPr lang="en-US" dirty="0"/>
              <a:t> </a:t>
            </a:r>
            <a:r>
              <a:rPr lang="en-US" dirty="0" err="1"/>
              <a:t>olarak</a:t>
            </a:r>
            <a:r>
              <a:rPr lang="en-US" dirty="0"/>
              <a:t>” </a:t>
            </a:r>
            <a:r>
              <a:rPr lang="en-US" dirty="0" err="1"/>
              <a:t>en</a:t>
            </a:r>
            <a:r>
              <a:rPr lang="en-US" dirty="0"/>
              <a:t> </a:t>
            </a:r>
            <a:r>
              <a:rPr lang="en-US" dirty="0" err="1"/>
              <a:t>uygun</a:t>
            </a:r>
            <a:r>
              <a:rPr lang="en-US" dirty="0"/>
              <a:t> </a:t>
            </a:r>
            <a:r>
              <a:rPr lang="en-US" dirty="0" err="1"/>
              <a:t>aksiyonları</a:t>
            </a:r>
            <a:r>
              <a:rPr lang="en-US" dirty="0"/>
              <a:t> </a:t>
            </a:r>
            <a:r>
              <a:rPr lang="en-US" dirty="0" err="1"/>
              <a:t>alması</a:t>
            </a:r>
            <a:r>
              <a:rPr lang="en-US" dirty="0"/>
              <a:t> </a:t>
            </a:r>
            <a:r>
              <a:rPr lang="en-US" dirty="0" err="1"/>
              <a:t>anlamına</a:t>
            </a:r>
            <a:r>
              <a:rPr lang="en-US" dirty="0"/>
              <a:t> </a:t>
            </a:r>
            <a:r>
              <a:rPr lang="en-US" dirty="0" err="1"/>
              <a:t>gelir</a:t>
            </a:r>
            <a:r>
              <a:rPr lang="en-US" dirty="0"/>
              <a:t>.</a:t>
            </a:r>
          </a:p>
        </p:txBody>
      </p:sp>
    </p:spTree>
    <p:extLst>
      <p:ext uri="{BB962C8B-B14F-4D97-AF65-F5344CB8AC3E}">
        <p14:creationId xmlns:p14="http://schemas.microsoft.com/office/powerpoint/2010/main" val="30454092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90"/>
        <p:cNvGrpSpPr/>
        <p:nvPr/>
      </p:nvGrpSpPr>
      <p:grpSpPr>
        <a:xfrm>
          <a:off x="0" y="0"/>
          <a:ext cx="0" cy="0"/>
          <a:chOff x="0" y="0"/>
          <a:chExt cx="0" cy="0"/>
        </a:xfrm>
      </p:grpSpPr>
      <p:grpSp>
        <p:nvGrpSpPr>
          <p:cNvPr id="191" name="Google Shape;191;p19"/>
          <p:cNvGrpSpPr/>
          <p:nvPr/>
        </p:nvGrpSpPr>
        <p:grpSpPr>
          <a:xfrm>
            <a:off x="1213221" y="670320"/>
            <a:ext cx="16173852" cy="8587980"/>
            <a:chOff x="0" y="-47625"/>
            <a:chExt cx="4259780" cy="2261855"/>
          </a:xfrm>
        </p:grpSpPr>
        <p:sp>
          <p:nvSpPr>
            <p:cNvPr id="192" name="Google Shape;192;p19"/>
            <p:cNvSpPr/>
            <p:nvPr/>
          </p:nvSpPr>
          <p:spPr>
            <a:xfrm>
              <a:off x="0" y="0"/>
              <a:ext cx="4259780" cy="2214230"/>
            </a:xfrm>
            <a:custGeom>
              <a:avLst/>
              <a:gdLst/>
              <a:ahLst/>
              <a:cxnLst/>
              <a:rect l="l" t="t" r="r" b="b"/>
              <a:pathLst>
                <a:path w="4259780" h="2214230" extrusionOk="0">
                  <a:moveTo>
                    <a:pt x="0" y="0"/>
                  </a:moveTo>
                  <a:lnTo>
                    <a:pt x="4259780" y="0"/>
                  </a:lnTo>
                  <a:lnTo>
                    <a:pt x="4259780" y="2214230"/>
                  </a:lnTo>
                  <a:lnTo>
                    <a:pt x="0" y="2214230"/>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93" name="Google Shape;193;p19"/>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a:solidFill>
                  <a:schemeClr val="dk1"/>
                </a:solidFill>
                <a:latin typeface="Calibri"/>
                <a:ea typeface="Calibri"/>
                <a:cs typeface="Calibri"/>
                <a:sym typeface="Calibri"/>
              </a:endParaRPr>
            </a:p>
          </p:txBody>
        </p:sp>
      </p:grpSp>
      <p:pic>
        <p:nvPicPr>
          <p:cNvPr id="194" name="Google Shape;194;p19"/>
          <p:cNvPicPr preferRelativeResize="0"/>
          <p:nvPr/>
        </p:nvPicPr>
        <p:blipFill rotWithShape="1">
          <a:blip r:embed="rId3">
            <a:alphaModFix/>
          </a:blip>
          <a:srcRect t="17121" b="17121"/>
          <a:stretch/>
        </p:blipFill>
        <p:spPr>
          <a:xfrm>
            <a:off x="0" y="4489373"/>
            <a:ext cx="6032500" cy="5797627"/>
          </a:xfrm>
          <a:prstGeom prst="rect">
            <a:avLst/>
          </a:prstGeom>
          <a:noFill/>
          <a:ln>
            <a:noFill/>
          </a:ln>
        </p:spPr>
      </p:pic>
      <p:pic>
        <p:nvPicPr>
          <p:cNvPr id="195" name="Google Shape;195;p19"/>
          <p:cNvPicPr preferRelativeResize="0"/>
          <p:nvPr/>
        </p:nvPicPr>
        <p:blipFill rotWithShape="1">
          <a:blip r:embed="rId4">
            <a:alphaModFix/>
          </a:blip>
          <a:srcRect t="17121" b="17121"/>
          <a:stretch/>
        </p:blipFill>
        <p:spPr>
          <a:xfrm>
            <a:off x="6127750" y="4489373"/>
            <a:ext cx="6032500" cy="5797627"/>
          </a:xfrm>
          <a:prstGeom prst="rect">
            <a:avLst/>
          </a:prstGeom>
          <a:noFill/>
          <a:ln>
            <a:noFill/>
          </a:ln>
        </p:spPr>
      </p:pic>
      <p:pic>
        <p:nvPicPr>
          <p:cNvPr id="196" name="Google Shape;196;p19"/>
          <p:cNvPicPr preferRelativeResize="0"/>
          <p:nvPr/>
        </p:nvPicPr>
        <p:blipFill rotWithShape="1">
          <a:blip r:embed="rId5">
            <a:alphaModFix/>
          </a:blip>
          <a:srcRect t="17121" b="17121"/>
          <a:stretch/>
        </p:blipFill>
        <p:spPr>
          <a:xfrm>
            <a:off x="12255500" y="4489373"/>
            <a:ext cx="6032500" cy="5797627"/>
          </a:xfrm>
          <a:prstGeom prst="rect">
            <a:avLst/>
          </a:prstGeom>
          <a:noFill/>
          <a:ln>
            <a:noFill/>
          </a:ln>
        </p:spPr>
      </p:pic>
      <p:sp>
        <p:nvSpPr>
          <p:cNvPr id="197" name="Google Shape;197;p19"/>
          <p:cNvSpPr txBox="1"/>
          <p:nvPr/>
        </p:nvSpPr>
        <p:spPr>
          <a:xfrm>
            <a:off x="4665155" y="1251652"/>
            <a:ext cx="9269984" cy="1107996"/>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6000" dirty="0" err="1">
                <a:solidFill>
                  <a:schemeClr val="bg1"/>
                </a:solidFill>
                <a:latin typeface="Archivo Black" panose="020B0604020202020204" charset="0"/>
                <a:ea typeface="Archivo Black"/>
                <a:cs typeface="Archivo Black"/>
                <a:sym typeface="Archivo Black"/>
              </a:rPr>
              <a:t>S</a:t>
            </a:r>
            <a:r>
              <a:rPr lang="en-US" sz="6000" dirty="0" err="1">
                <a:solidFill>
                  <a:schemeClr val="bg1"/>
                </a:solidFill>
                <a:latin typeface="Archivo Black" panose="020B0604020202020204" charset="0"/>
              </a:rPr>
              <a:t>unumu</a:t>
            </a:r>
            <a:r>
              <a:rPr lang="en-US" sz="6000" dirty="0">
                <a:solidFill>
                  <a:schemeClr val="bg1"/>
                </a:solidFill>
                <a:latin typeface="Archivo Black" panose="020B0604020202020204" charset="0"/>
              </a:rPr>
              <a:t> </a:t>
            </a:r>
            <a:r>
              <a:rPr lang="en-US" sz="6000" dirty="0" err="1">
                <a:solidFill>
                  <a:schemeClr val="bg1"/>
                </a:solidFill>
                <a:latin typeface="Archivo Black" panose="020B0604020202020204" charset="0"/>
              </a:rPr>
              <a:t>Hazırlayanlar</a:t>
            </a:r>
            <a:endParaRPr sz="6000" dirty="0">
              <a:solidFill>
                <a:schemeClr val="bg1"/>
              </a:solidFill>
              <a:latin typeface="Archivo Black" panose="020B0604020202020204" charset="0"/>
            </a:endParaRPr>
          </a:p>
        </p:txBody>
      </p:sp>
      <p:sp>
        <p:nvSpPr>
          <p:cNvPr id="198" name="Google Shape;198;p19"/>
          <p:cNvSpPr txBox="1"/>
          <p:nvPr/>
        </p:nvSpPr>
        <p:spPr>
          <a:xfrm>
            <a:off x="2616965" y="2760154"/>
            <a:ext cx="13054070" cy="1280351"/>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200" dirty="0">
                <a:solidFill>
                  <a:srgbClr val="FFFFFF"/>
                </a:solidFill>
              </a:rPr>
              <a:t>Dina </a:t>
            </a:r>
            <a:r>
              <a:rPr lang="en-US" sz="3200" dirty="0" err="1">
                <a:solidFill>
                  <a:srgbClr val="FFFFFF"/>
                </a:solidFill>
              </a:rPr>
              <a:t>Veladika</a:t>
            </a:r>
            <a:r>
              <a:rPr lang="en-US" sz="3200" dirty="0">
                <a:solidFill>
                  <a:srgbClr val="FFFFFF"/>
                </a:solidFill>
              </a:rPr>
              <a:t> 032290152</a:t>
            </a:r>
          </a:p>
          <a:p>
            <a:pPr marL="0" marR="0" lvl="0" indent="0" algn="ctr" rtl="0">
              <a:lnSpc>
                <a:spcPct val="130000"/>
              </a:lnSpc>
              <a:spcBef>
                <a:spcPts val="0"/>
              </a:spcBef>
              <a:spcAft>
                <a:spcPts val="0"/>
              </a:spcAft>
              <a:buNone/>
            </a:pPr>
            <a:r>
              <a:rPr lang="en-US" sz="3200" dirty="0">
                <a:solidFill>
                  <a:srgbClr val="FFFFFF"/>
                </a:solidFill>
              </a:rPr>
              <a:t>Mahsa omidvar 032290146</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613453" y="3799124"/>
            <a:ext cx="8240485" cy="221599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6000" dirty="0">
                <a:solidFill>
                  <a:schemeClr val="tx2"/>
                </a:solidFill>
                <a:latin typeface="Archivo Black" panose="020B0604020202020204" charset="0"/>
              </a:rPr>
              <a:t>Reinforcement Learning </a:t>
            </a:r>
            <a:r>
              <a:rPr lang="en-US" sz="6000" dirty="0" err="1">
                <a:solidFill>
                  <a:schemeClr val="tx2"/>
                </a:solidFill>
                <a:latin typeface="Archivo Black" panose="020B0604020202020204" charset="0"/>
              </a:rPr>
              <a:t>Temelleri</a:t>
            </a:r>
            <a:endParaRPr lang="en-US" sz="6000" dirty="0">
              <a:solidFill>
                <a:schemeClr val="tx2"/>
              </a:solidFill>
              <a:latin typeface="Archivo Black" panose="020B0604020202020204" charset="0"/>
            </a:endParaRPr>
          </a:p>
        </p:txBody>
      </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4</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extLst>
      <p:ext uri="{BB962C8B-B14F-4D97-AF65-F5344CB8AC3E}">
        <p14:creationId xmlns:p14="http://schemas.microsoft.com/office/powerpoint/2010/main" val="3273388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500"/>
                                  </p:stCondLst>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ppt_w</p:attrName>
                                        </p:attrNameLst>
                                      </p:cBhvr>
                                      <p:tavLst>
                                        <p:tav tm="0">
                                          <p:val>
                                            <p:fltVal val="0"/>
                                          </p:val>
                                        </p:tav>
                                        <p:tav tm="100000">
                                          <p:val>
                                            <p:strVal val="#ppt_w"/>
                                          </p:val>
                                        </p:tav>
                                      </p:tavLst>
                                    </p:anim>
                                    <p:anim calcmode="lin" valueType="num">
                                      <p:cBhvr>
                                        <p:cTn id="15" dur="500" fill="hold"/>
                                        <p:tgtEl>
                                          <p:spTgt spid="103"/>
                                        </p:tgtEl>
                                        <p:attrNameLst>
                                          <p:attrName>ppt_h</p:attrName>
                                        </p:attrNameLst>
                                      </p:cBhvr>
                                      <p:tavLst>
                                        <p:tav tm="0">
                                          <p:val>
                                            <p:fltVal val="0"/>
                                          </p:val>
                                        </p:tav>
                                        <p:tav tm="100000">
                                          <p:val>
                                            <p:strVal val="#ppt_h"/>
                                          </p:val>
                                        </p:tav>
                                      </p:tavLst>
                                    </p:anim>
                                    <p:animEffect transition="in" filter="fade">
                                      <p:cBhvr>
                                        <p:cTn id="16" dur="500"/>
                                        <p:tgtEl>
                                          <p:spTgt spid="10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Reinforcement Learning </a:t>
            </a:r>
            <a:r>
              <a:rPr lang="en-US" dirty="0" err="1"/>
              <a:t>Temelleri</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3471862"/>
          </a:xfrm>
        </p:spPr>
        <p:txBody>
          <a:bodyPr>
            <a:normAutofit/>
          </a:bodyPr>
          <a:lstStyle/>
          <a:p>
            <a:pPr marL="25400" indent="0">
              <a:buClr>
                <a:schemeClr val="bg1"/>
              </a:buClr>
              <a:buNone/>
            </a:pPr>
            <a:r>
              <a:rPr lang="en-US" dirty="0"/>
              <a:t>         Reinforcement Learning (RL), </a:t>
            </a:r>
            <a:r>
              <a:rPr lang="en-US" dirty="0" err="1"/>
              <a:t>bir</a:t>
            </a:r>
            <a:r>
              <a:rPr lang="en-US" dirty="0"/>
              <a:t> </a:t>
            </a:r>
            <a:r>
              <a:rPr lang="en-US" dirty="0" err="1"/>
              <a:t>ajan</a:t>
            </a:r>
            <a:r>
              <a:rPr lang="en-US" dirty="0"/>
              <a:t> (agent) </a:t>
            </a:r>
            <a:r>
              <a:rPr lang="en-US" dirty="0" err="1"/>
              <a:t>ile</a:t>
            </a:r>
            <a:r>
              <a:rPr lang="en-US" dirty="0"/>
              <a:t> </a:t>
            </a:r>
            <a:r>
              <a:rPr lang="en-US" dirty="0" err="1"/>
              <a:t>çevresi</a:t>
            </a:r>
            <a:r>
              <a:rPr lang="en-US" dirty="0"/>
              <a:t> (environment) </a:t>
            </a:r>
            <a:r>
              <a:rPr lang="en-US" dirty="0" err="1"/>
              <a:t>arasındaki</a:t>
            </a:r>
            <a:r>
              <a:rPr lang="en-US" dirty="0"/>
              <a:t> </a:t>
            </a:r>
            <a:r>
              <a:rPr lang="en-US" dirty="0" err="1"/>
              <a:t>etkileşimle</a:t>
            </a:r>
            <a:r>
              <a:rPr lang="en-US" dirty="0"/>
              <a:t>, </a:t>
            </a:r>
            <a:r>
              <a:rPr lang="en-US" dirty="0" err="1"/>
              <a:t>en</a:t>
            </a:r>
            <a:r>
              <a:rPr lang="en-US" dirty="0"/>
              <a:t> </a:t>
            </a:r>
            <a:r>
              <a:rPr lang="en-US" dirty="0" err="1"/>
              <a:t>iyi</a:t>
            </a:r>
            <a:r>
              <a:rPr lang="en-US" dirty="0"/>
              <a:t> </a:t>
            </a:r>
            <a:r>
              <a:rPr lang="en-US" dirty="0" err="1"/>
              <a:t>kararları</a:t>
            </a:r>
            <a:r>
              <a:rPr lang="en-US" dirty="0"/>
              <a:t> </a:t>
            </a:r>
            <a:r>
              <a:rPr lang="en-US" dirty="0" err="1"/>
              <a:t>öğrenmeye</a:t>
            </a:r>
            <a:r>
              <a:rPr lang="en-US" dirty="0"/>
              <a:t> </a:t>
            </a:r>
            <a:r>
              <a:rPr lang="en-US" dirty="0" err="1"/>
              <a:t>yönelik</a:t>
            </a:r>
            <a:r>
              <a:rPr lang="en-US" dirty="0"/>
              <a:t> </a:t>
            </a:r>
            <a:r>
              <a:rPr lang="en-US" dirty="0" err="1"/>
              <a:t>bir</a:t>
            </a:r>
            <a:r>
              <a:rPr lang="en-US" dirty="0"/>
              <a:t> </a:t>
            </a:r>
            <a:r>
              <a:rPr lang="en-US" dirty="0" err="1"/>
              <a:t>öğrenme</a:t>
            </a:r>
            <a:r>
              <a:rPr lang="en-US" dirty="0"/>
              <a:t> </a:t>
            </a:r>
            <a:r>
              <a:rPr lang="en-US" dirty="0" err="1"/>
              <a:t>yöntemidir</a:t>
            </a:r>
            <a:r>
              <a:rPr lang="en-US" dirty="0"/>
              <a:t>. Bu </a:t>
            </a:r>
            <a:r>
              <a:rPr lang="en-US" dirty="0" err="1"/>
              <a:t>süreç</a:t>
            </a:r>
            <a:r>
              <a:rPr lang="en-US" dirty="0"/>
              <a:t>, </a:t>
            </a:r>
            <a:r>
              <a:rPr lang="en-US" dirty="0" err="1"/>
              <a:t>ödüller</a:t>
            </a:r>
            <a:r>
              <a:rPr lang="en-US" dirty="0"/>
              <a:t> (reward) </a:t>
            </a:r>
            <a:r>
              <a:rPr lang="en-US" dirty="0" err="1"/>
              <a:t>ve</a:t>
            </a:r>
            <a:r>
              <a:rPr lang="en-US" dirty="0"/>
              <a:t> </a:t>
            </a:r>
            <a:r>
              <a:rPr lang="en-US" dirty="0" err="1"/>
              <a:t>cezalarla</a:t>
            </a:r>
            <a:r>
              <a:rPr lang="en-US" dirty="0"/>
              <a:t> (penalty) </a:t>
            </a:r>
            <a:r>
              <a:rPr lang="en-US" dirty="0" err="1"/>
              <a:t>geri</a:t>
            </a:r>
            <a:r>
              <a:rPr lang="en-US" dirty="0"/>
              <a:t> </a:t>
            </a:r>
            <a:r>
              <a:rPr lang="en-US" dirty="0" err="1"/>
              <a:t>bildirim</a:t>
            </a:r>
            <a:r>
              <a:rPr lang="en-US" dirty="0"/>
              <a:t> </a:t>
            </a:r>
            <a:r>
              <a:rPr lang="en-US" dirty="0" err="1"/>
              <a:t>alarak</a:t>
            </a:r>
            <a:r>
              <a:rPr lang="en-US" dirty="0"/>
              <a:t>, </a:t>
            </a:r>
            <a:r>
              <a:rPr lang="en-US" dirty="0" err="1"/>
              <a:t>ajanı</a:t>
            </a:r>
            <a:r>
              <a:rPr lang="en-US" dirty="0"/>
              <a:t> </a:t>
            </a:r>
            <a:r>
              <a:rPr lang="en-US" dirty="0" err="1"/>
              <a:t>zamanla</a:t>
            </a:r>
            <a:r>
              <a:rPr lang="en-US" dirty="0"/>
              <a:t> </a:t>
            </a:r>
            <a:r>
              <a:rPr lang="en-US" dirty="0" err="1"/>
              <a:t>doğru</a:t>
            </a:r>
            <a:r>
              <a:rPr lang="en-US" dirty="0"/>
              <a:t> </a:t>
            </a:r>
            <a:r>
              <a:rPr lang="en-US" dirty="0" err="1"/>
              <a:t>stratejilere</a:t>
            </a:r>
            <a:r>
              <a:rPr lang="en-US" dirty="0"/>
              <a:t> </a:t>
            </a:r>
            <a:r>
              <a:rPr lang="en-US" dirty="0" err="1"/>
              <a:t>yönlendirir</a:t>
            </a:r>
            <a:r>
              <a:rPr lang="en-US" dirty="0"/>
              <a:t>.</a:t>
            </a:r>
          </a:p>
          <a:p>
            <a:pPr marL="25400" indent="0">
              <a:buClr>
                <a:schemeClr val="bg1"/>
              </a:buClr>
              <a:buNone/>
            </a:pPr>
            <a:endParaRPr lang="en-US" dirty="0"/>
          </a:p>
        </p:txBody>
      </p:sp>
    </p:spTree>
    <p:extLst>
      <p:ext uri="{BB962C8B-B14F-4D97-AF65-F5344CB8AC3E}">
        <p14:creationId xmlns:p14="http://schemas.microsoft.com/office/powerpoint/2010/main" val="500970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Reinforcement Learning </a:t>
            </a:r>
            <a:r>
              <a:rPr lang="en-US" dirty="0" err="1"/>
              <a:t>Temelleri</a:t>
            </a:r>
            <a:endParaRPr lang="en-US" dirty="0"/>
          </a:p>
        </p:txBody>
      </p:sp>
      <p:sp>
        <p:nvSpPr>
          <p:cNvPr id="6" name="Text Placeholder 1">
            <a:extLst>
              <a:ext uri="{FF2B5EF4-FFF2-40B4-BE49-F238E27FC236}">
                <a16:creationId xmlns:a16="http://schemas.microsoft.com/office/drawing/2014/main" id="{53A5CE0C-5838-4729-ADBB-48DEDCD21AB2}"/>
              </a:ext>
            </a:extLst>
          </p:cNvPr>
          <p:cNvSpPr txBox="1">
            <a:spLocks/>
          </p:cNvSpPr>
          <p:nvPr/>
        </p:nvSpPr>
        <p:spPr>
          <a:xfrm>
            <a:off x="1785130" y="2600325"/>
            <a:ext cx="14717739" cy="637222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Noto Sans"/>
              <a:buChar char="•"/>
              <a:defRPr sz="3200" b="0" i="0" u="none" strike="noStrike" cap="none">
                <a:solidFill>
                  <a:schemeClr val="lt1"/>
                </a:solidFill>
                <a:latin typeface="Noto Sans"/>
                <a:ea typeface="Noto Sans"/>
                <a:cs typeface="Noto Sans"/>
                <a:sym typeface="Noto Sans"/>
              </a:defRPr>
            </a:lvl1pPr>
            <a:lvl2pPr marL="914400" marR="0" lvl="1" indent="-406400" algn="l" rtl="0">
              <a:lnSpc>
                <a:spcPct val="100000"/>
              </a:lnSpc>
              <a:spcBef>
                <a:spcPts val="560"/>
              </a:spcBef>
              <a:spcAft>
                <a:spcPts val="0"/>
              </a:spcAft>
              <a:buClr>
                <a:schemeClr val="dk1"/>
              </a:buClr>
              <a:buSzPts val="2800"/>
              <a:buFont typeface="Noto Sans"/>
              <a:buChar char="–"/>
              <a:defRPr sz="2800" b="0" i="0" u="none" strike="noStrike" cap="none">
                <a:solidFill>
                  <a:schemeClr val="lt1"/>
                </a:solidFill>
                <a:latin typeface="Noto Sans"/>
                <a:ea typeface="Noto Sans"/>
                <a:cs typeface="Noto Sans"/>
                <a:sym typeface="Noto Sans"/>
              </a:defRPr>
            </a:lvl2pPr>
            <a:lvl3pPr marL="1371600" marR="0" lvl="2" indent="-381000" algn="l" rtl="0">
              <a:lnSpc>
                <a:spcPct val="100000"/>
              </a:lnSpc>
              <a:spcBef>
                <a:spcPts val="480"/>
              </a:spcBef>
              <a:spcAft>
                <a:spcPts val="0"/>
              </a:spcAft>
              <a:buClr>
                <a:schemeClr val="dk1"/>
              </a:buClr>
              <a:buSzPts val="2400"/>
              <a:buFont typeface="Noto Sans"/>
              <a:buChar char="•"/>
              <a:defRPr sz="2400" b="0" i="0" u="none" strike="noStrike" cap="none">
                <a:solidFill>
                  <a:schemeClr val="lt1"/>
                </a:solidFill>
                <a:latin typeface="Noto Sans"/>
                <a:ea typeface="Noto Sans"/>
                <a:cs typeface="Noto Sans"/>
                <a:sym typeface="Noto Sans"/>
              </a:defRPr>
            </a:lvl3pPr>
            <a:lvl4pPr marL="1828800" marR="0" lvl="3"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4pPr>
            <a:lvl5pPr marL="2286000" marR="0" lvl="4"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5pPr>
            <a:lvl6pPr marL="2743200" marR="0" lvl="5"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6pPr>
            <a:lvl7pPr marL="3200400" marR="0" lvl="6"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7pPr>
            <a:lvl8pPr marL="3657600" marR="0" lvl="7"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8pPr>
            <a:lvl9pPr marL="4114800" marR="0" lvl="8" indent="-355600" algn="l" rtl="0">
              <a:lnSpc>
                <a:spcPct val="100000"/>
              </a:lnSpc>
              <a:spcBef>
                <a:spcPts val="400"/>
              </a:spcBef>
              <a:spcAft>
                <a:spcPts val="0"/>
              </a:spcAft>
              <a:buClr>
                <a:schemeClr val="dk1"/>
              </a:buClr>
              <a:buSzPts val="2000"/>
              <a:buFont typeface="Noto Sans"/>
              <a:buChar char="•"/>
              <a:defRPr sz="2000" b="0" i="0" u="none" strike="noStrike" cap="none">
                <a:solidFill>
                  <a:schemeClr val="lt1"/>
                </a:solidFill>
                <a:latin typeface="Noto Sans"/>
                <a:ea typeface="Noto Sans"/>
                <a:cs typeface="Noto Sans"/>
                <a:sym typeface="Noto Sans"/>
              </a:defRPr>
            </a:lvl9pPr>
          </a:lstStyle>
          <a:p>
            <a:pPr>
              <a:buClr>
                <a:schemeClr val="bg1"/>
              </a:buClr>
            </a:pPr>
            <a:r>
              <a:rPr lang="en-GB" b="1" dirty="0" err="1"/>
              <a:t>Ajan</a:t>
            </a:r>
            <a:r>
              <a:rPr lang="en-GB" b="1" dirty="0"/>
              <a:t> (Agent): </a:t>
            </a:r>
            <a:r>
              <a:rPr lang="en-GB" dirty="0" err="1"/>
              <a:t>Kararları</a:t>
            </a:r>
            <a:r>
              <a:rPr lang="en-GB" dirty="0"/>
              <a:t> </a:t>
            </a:r>
            <a:r>
              <a:rPr lang="en-GB" dirty="0" err="1"/>
              <a:t>alan</a:t>
            </a:r>
            <a:r>
              <a:rPr lang="en-GB" dirty="0"/>
              <a:t>, </a:t>
            </a:r>
            <a:r>
              <a:rPr lang="en-GB" dirty="0" err="1"/>
              <a:t>çevresiyle</a:t>
            </a:r>
            <a:r>
              <a:rPr lang="en-GB" dirty="0"/>
              <a:t> </a:t>
            </a:r>
            <a:r>
              <a:rPr lang="en-GB" dirty="0" err="1"/>
              <a:t>etkileşime</a:t>
            </a:r>
            <a:r>
              <a:rPr lang="en-GB" dirty="0"/>
              <a:t> </a:t>
            </a:r>
            <a:r>
              <a:rPr lang="en-GB" dirty="0" err="1"/>
              <a:t>giren</a:t>
            </a:r>
            <a:r>
              <a:rPr lang="en-GB" dirty="0"/>
              <a:t> </a:t>
            </a:r>
            <a:r>
              <a:rPr lang="en-GB" dirty="0" err="1"/>
              <a:t>ve</a:t>
            </a:r>
            <a:r>
              <a:rPr lang="en-GB" dirty="0"/>
              <a:t> </a:t>
            </a:r>
            <a:r>
              <a:rPr lang="en-GB" dirty="0" err="1"/>
              <a:t>deneyimlerinden</a:t>
            </a:r>
            <a:r>
              <a:rPr lang="en-GB" dirty="0"/>
              <a:t> </a:t>
            </a:r>
            <a:r>
              <a:rPr lang="en-GB" dirty="0" err="1"/>
              <a:t>öğrenmeye</a:t>
            </a:r>
            <a:r>
              <a:rPr lang="en-GB" dirty="0"/>
              <a:t> </a:t>
            </a:r>
            <a:r>
              <a:rPr lang="en-GB" dirty="0" err="1"/>
              <a:t>çalışan</a:t>
            </a:r>
            <a:r>
              <a:rPr lang="en-GB" dirty="0"/>
              <a:t> </a:t>
            </a:r>
            <a:r>
              <a:rPr lang="en-GB" dirty="0" err="1"/>
              <a:t>sistem</a:t>
            </a:r>
            <a:r>
              <a:rPr lang="en-GB" dirty="0"/>
              <a:t>.</a:t>
            </a:r>
          </a:p>
          <a:p>
            <a:pPr>
              <a:buClr>
                <a:schemeClr val="bg1"/>
              </a:buClr>
            </a:pPr>
            <a:r>
              <a:rPr lang="en-GB" b="1" dirty="0" err="1"/>
              <a:t>Çevre</a:t>
            </a:r>
            <a:r>
              <a:rPr lang="en-GB" b="1" dirty="0"/>
              <a:t> (Environment): </a:t>
            </a:r>
            <a:r>
              <a:rPr lang="en-GB" dirty="0" err="1"/>
              <a:t>Ajanın</a:t>
            </a:r>
            <a:r>
              <a:rPr lang="en-GB" dirty="0"/>
              <a:t> </a:t>
            </a:r>
            <a:r>
              <a:rPr lang="en-GB" dirty="0" err="1"/>
              <a:t>etkileşimde</a:t>
            </a:r>
            <a:r>
              <a:rPr lang="en-GB" dirty="0"/>
              <a:t> </a:t>
            </a:r>
            <a:r>
              <a:rPr lang="en-GB" dirty="0" err="1"/>
              <a:t>bulunduğu</a:t>
            </a:r>
            <a:r>
              <a:rPr lang="en-GB" dirty="0"/>
              <a:t>, </a:t>
            </a:r>
            <a:r>
              <a:rPr lang="en-GB" dirty="0" err="1"/>
              <a:t>değişen</a:t>
            </a:r>
            <a:r>
              <a:rPr lang="en-GB" dirty="0"/>
              <a:t> </a:t>
            </a:r>
            <a:r>
              <a:rPr lang="en-GB" dirty="0" err="1"/>
              <a:t>koşulları</a:t>
            </a:r>
            <a:r>
              <a:rPr lang="en-GB" dirty="0"/>
              <a:t> </a:t>
            </a:r>
            <a:r>
              <a:rPr lang="en-GB" dirty="0" err="1"/>
              <a:t>ve</a:t>
            </a:r>
            <a:r>
              <a:rPr lang="en-GB" dirty="0"/>
              <a:t> </a:t>
            </a:r>
            <a:r>
              <a:rPr lang="en-GB" dirty="0" err="1"/>
              <a:t>durumu</a:t>
            </a:r>
            <a:r>
              <a:rPr lang="en-GB" dirty="0"/>
              <a:t> </a:t>
            </a:r>
            <a:r>
              <a:rPr lang="en-GB" dirty="0" err="1"/>
              <a:t>temsil</a:t>
            </a:r>
            <a:r>
              <a:rPr lang="en-GB" dirty="0"/>
              <a:t> </a:t>
            </a:r>
            <a:r>
              <a:rPr lang="en-GB" dirty="0" err="1"/>
              <a:t>eder</a:t>
            </a:r>
            <a:r>
              <a:rPr lang="en-GB" dirty="0"/>
              <a:t>. </a:t>
            </a:r>
            <a:r>
              <a:rPr lang="en-GB" dirty="0" err="1"/>
              <a:t>Çevre</a:t>
            </a:r>
            <a:r>
              <a:rPr lang="en-GB" dirty="0"/>
              <a:t>, </a:t>
            </a:r>
            <a:r>
              <a:rPr lang="en-GB" dirty="0" err="1"/>
              <a:t>ajanı</a:t>
            </a:r>
            <a:r>
              <a:rPr lang="en-GB" dirty="0"/>
              <a:t> </a:t>
            </a:r>
            <a:r>
              <a:rPr lang="en-GB" dirty="0" err="1"/>
              <a:t>yönlendiren</a:t>
            </a:r>
            <a:r>
              <a:rPr lang="en-GB" dirty="0"/>
              <a:t> </a:t>
            </a:r>
            <a:r>
              <a:rPr lang="en-GB" dirty="0" err="1"/>
              <a:t>bir</a:t>
            </a:r>
            <a:r>
              <a:rPr lang="en-GB" dirty="0"/>
              <a:t> dizi </a:t>
            </a:r>
            <a:r>
              <a:rPr lang="en-GB" dirty="0" err="1"/>
              <a:t>durumdan</a:t>
            </a:r>
            <a:r>
              <a:rPr lang="en-GB" dirty="0"/>
              <a:t> (state) </a:t>
            </a:r>
            <a:r>
              <a:rPr lang="en-GB" dirty="0" err="1"/>
              <a:t>oluşur</a:t>
            </a:r>
            <a:r>
              <a:rPr lang="en-GB" dirty="0"/>
              <a:t>.</a:t>
            </a:r>
          </a:p>
          <a:p>
            <a:pPr>
              <a:buClr>
                <a:schemeClr val="bg1"/>
              </a:buClr>
            </a:pPr>
            <a:r>
              <a:rPr lang="en-GB" b="1" dirty="0"/>
              <a:t>Durum (State): </a:t>
            </a:r>
            <a:r>
              <a:rPr lang="en-GB" dirty="0" err="1"/>
              <a:t>Ajanın</a:t>
            </a:r>
            <a:r>
              <a:rPr lang="en-GB" dirty="0"/>
              <a:t>, </a:t>
            </a:r>
            <a:r>
              <a:rPr lang="en-GB" dirty="0" err="1"/>
              <a:t>çevresindeki</a:t>
            </a:r>
            <a:r>
              <a:rPr lang="en-GB" dirty="0"/>
              <a:t> </a:t>
            </a:r>
            <a:r>
              <a:rPr lang="en-GB" dirty="0" err="1"/>
              <a:t>mevcut</a:t>
            </a:r>
            <a:r>
              <a:rPr lang="en-GB" dirty="0"/>
              <a:t> </a:t>
            </a:r>
            <a:r>
              <a:rPr lang="en-GB" dirty="0" err="1"/>
              <a:t>koşulları</a:t>
            </a:r>
            <a:r>
              <a:rPr lang="en-GB" dirty="0"/>
              <a:t> </a:t>
            </a:r>
            <a:r>
              <a:rPr lang="en-GB" dirty="0" err="1"/>
              <a:t>algılayarak</a:t>
            </a:r>
            <a:r>
              <a:rPr lang="en-GB" dirty="0"/>
              <a:t> </a:t>
            </a:r>
            <a:r>
              <a:rPr lang="en-GB" dirty="0" err="1"/>
              <a:t>elde</a:t>
            </a:r>
            <a:r>
              <a:rPr lang="en-GB" dirty="0"/>
              <a:t> </a:t>
            </a:r>
            <a:r>
              <a:rPr lang="en-GB" dirty="0" err="1"/>
              <a:t>ettiği</a:t>
            </a:r>
            <a:r>
              <a:rPr lang="en-GB" dirty="0"/>
              <a:t> </a:t>
            </a:r>
            <a:r>
              <a:rPr lang="en-GB" dirty="0" err="1"/>
              <a:t>bilgi</a:t>
            </a:r>
            <a:r>
              <a:rPr lang="en-GB" dirty="0"/>
              <a:t>. Bu durum, </a:t>
            </a:r>
            <a:r>
              <a:rPr lang="en-GB" dirty="0" err="1"/>
              <a:t>ajan</a:t>
            </a:r>
            <a:r>
              <a:rPr lang="en-GB" dirty="0"/>
              <a:t> </a:t>
            </a:r>
            <a:r>
              <a:rPr lang="en-GB" dirty="0" err="1"/>
              <a:t>için</a:t>
            </a:r>
            <a:r>
              <a:rPr lang="en-GB" dirty="0"/>
              <a:t> </a:t>
            </a:r>
            <a:r>
              <a:rPr lang="en-GB" dirty="0" err="1"/>
              <a:t>çevresel</a:t>
            </a:r>
            <a:r>
              <a:rPr lang="en-GB" dirty="0"/>
              <a:t> </a:t>
            </a:r>
            <a:r>
              <a:rPr lang="en-GB" dirty="0" err="1"/>
              <a:t>özelliklerin</a:t>
            </a:r>
            <a:r>
              <a:rPr lang="en-GB" dirty="0"/>
              <a:t> </a:t>
            </a:r>
            <a:r>
              <a:rPr lang="en-GB" dirty="0" err="1"/>
              <a:t>bir</a:t>
            </a:r>
            <a:r>
              <a:rPr lang="en-GB" dirty="0"/>
              <a:t> </a:t>
            </a:r>
            <a:r>
              <a:rPr lang="en-GB" dirty="0" err="1"/>
              <a:t>temsilidir</a:t>
            </a:r>
            <a:r>
              <a:rPr lang="en-GB" dirty="0"/>
              <a:t>.</a:t>
            </a:r>
          </a:p>
          <a:p>
            <a:pPr>
              <a:buClr>
                <a:schemeClr val="bg1"/>
              </a:buClr>
            </a:pPr>
            <a:r>
              <a:rPr lang="en-GB" dirty="0" err="1"/>
              <a:t>A</a:t>
            </a:r>
            <a:r>
              <a:rPr lang="en-GB" b="1" dirty="0" err="1"/>
              <a:t>ksiyon</a:t>
            </a:r>
            <a:r>
              <a:rPr lang="en-GB" b="1" dirty="0"/>
              <a:t> (Action): </a:t>
            </a:r>
            <a:r>
              <a:rPr lang="en-GB" dirty="0" err="1"/>
              <a:t>Ajanın</a:t>
            </a:r>
            <a:r>
              <a:rPr lang="en-GB" dirty="0"/>
              <a:t>, </a:t>
            </a:r>
            <a:r>
              <a:rPr lang="en-GB" dirty="0" err="1"/>
              <a:t>mevcut</a:t>
            </a:r>
            <a:r>
              <a:rPr lang="en-GB" dirty="0"/>
              <a:t> </a:t>
            </a:r>
            <a:r>
              <a:rPr lang="en-GB" dirty="0" err="1"/>
              <a:t>durumda</a:t>
            </a:r>
            <a:r>
              <a:rPr lang="en-GB" dirty="0"/>
              <a:t> </a:t>
            </a:r>
            <a:r>
              <a:rPr lang="en-GB" dirty="0" err="1"/>
              <a:t>çevresiyle</a:t>
            </a:r>
            <a:r>
              <a:rPr lang="en-GB" dirty="0"/>
              <a:t> </a:t>
            </a:r>
            <a:r>
              <a:rPr lang="en-GB" dirty="0" err="1"/>
              <a:t>etkileşime</a:t>
            </a:r>
            <a:r>
              <a:rPr lang="en-GB" dirty="0"/>
              <a:t> </a:t>
            </a:r>
            <a:r>
              <a:rPr lang="en-GB" dirty="0" err="1"/>
              <a:t>girerek</a:t>
            </a:r>
            <a:r>
              <a:rPr lang="en-GB" dirty="0"/>
              <a:t> </a:t>
            </a:r>
            <a:r>
              <a:rPr lang="en-GB" dirty="0" err="1"/>
              <a:t>aldığı</a:t>
            </a:r>
            <a:r>
              <a:rPr lang="en-GB" dirty="0"/>
              <a:t> </a:t>
            </a:r>
            <a:r>
              <a:rPr lang="en-GB" dirty="0" err="1"/>
              <a:t>karar</a:t>
            </a:r>
            <a:r>
              <a:rPr lang="en-GB" dirty="0"/>
              <a:t> </a:t>
            </a:r>
            <a:r>
              <a:rPr lang="en-GB" dirty="0" err="1"/>
              <a:t>ve</a:t>
            </a:r>
            <a:r>
              <a:rPr lang="en-GB" dirty="0"/>
              <a:t> </a:t>
            </a:r>
            <a:r>
              <a:rPr lang="en-GB" dirty="0" err="1"/>
              <a:t>yaptığı</a:t>
            </a:r>
            <a:r>
              <a:rPr lang="en-GB" dirty="0"/>
              <a:t> </a:t>
            </a:r>
            <a:r>
              <a:rPr lang="en-GB" dirty="0" err="1"/>
              <a:t>harekettir</a:t>
            </a:r>
            <a:r>
              <a:rPr lang="en-GB" dirty="0"/>
              <a:t>.</a:t>
            </a:r>
          </a:p>
          <a:p>
            <a:pPr>
              <a:buClr>
                <a:schemeClr val="bg1"/>
              </a:buClr>
            </a:pPr>
            <a:r>
              <a:rPr lang="en-GB" b="1" dirty="0" err="1"/>
              <a:t>Ödül</a:t>
            </a:r>
            <a:r>
              <a:rPr lang="en-GB" b="1" dirty="0"/>
              <a:t> (Reward): </a:t>
            </a:r>
            <a:r>
              <a:rPr lang="en-GB" dirty="0" err="1"/>
              <a:t>Ajanın</a:t>
            </a:r>
            <a:r>
              <a:rPr lang="en-GB" dirty="0"/>
              <a:t> </a:t>
            </a:r>
            <a:r>
              <a:rPr lang="en-GB" dirty="0" err="1"/>
              <a:t>bir</a:t>
            </a:r>
            <a:r>
              <a:rPr lang="en-GB" dirty="0"/>
              <a:t> </a:t>
            </a:r>
            <a:r>
              <a:rPr lang="en-GB" dirty="0" err="1"/>
              <a:t>aksiyon</a:t>
            </a:r>
            <a:r>
              <a:rPr lang="en-GB" dirty="0"/>
              <a:t> </a:t>
            </a:r>
            <a:r>
              <a:rPr lang="en-GB" dirty="0" err="1"/>
              <a:t>gerçekleştirdiğinde</a:t>
            </a:r>
            <a:r>
              <a:rPr lang="en-GB" dirty="0"/>
              <a:t>, </a:t>
            </a:r>
            <a:r>
              <a:rPr lang="en-GB" dirty="0" err="1"/>
              <a:t>çevresinden</a:t>
            </a:r>
            <a:r>
              <a:rPr lang="en-GB" dirty="0"/>
              <a:t> </a:t>
            </a:r>
            <a:r>
              <a:rPr lang="en-GB" dirty="0" err="1"/>
              <a:t>aldığı</a:t>
            </a:r>
            <a:r>
              <a:rPr lang="en-GB" dirty="0"/>
              <a:t> </a:t>
            </a:r>
            <a:r>
              <a:rPr lang="en-GB" dirty="0" err="1"/>
              <a:t>geri</a:t>
            </a:r>
            <a:r>
              <a:rPr lang="en-GB" dirty="0"/>
              <a:t> </a:t>
            </a:r>
            <a:r>
              <a:rPr lang="en-GB" dirty="0" err="1"/>
              <a:t>bildirimdir</a:t>
            </a:r>
            <a:r>
              <a:rPr lang="en-GB" dirty="0"/>
              <a:t>. Bu </a:t>
            </a:r>
            <a:r>
              <a:rPr lang="en-GB" dirty="0" err="1"/>
              <a:t>ödül</a:t>
            </a:r>
            <a:r>
              <a:rPr lang="en-GB" dirty="0"/>
              <a:t>, </a:t>
            </a:r>
            <a:r>
              <a:rPr lang="en-GB" dirty="0" err="1"/>
              <a:t>ajanı</a:t>
            </a:r>
            <a:r>
              <a:rPr lang="en-GB" dirty="0"/>
              <a:t> </a:t>
            </a:r>
            <a:r>
              <a:rPr lang="en-GB" dirty="0" err="1"/>
              <a:t>doğru</a:t>
            </a:r>
            <a:r>
              <a:rPr lang="en-GB" dirty="0"/>
              <a:t> </a:t>
            </a:r>
            <a:r>
              <a:rPr lang="en-GB" dirty="0" err="1"/>
              <a:t>kararlar</a:t>
            </a:r>
            <a:r>
              <a:rPr lang="en-GB" dirty="0"/>
              <a:t> </a:t>
            </a:r>
            <a:r>
              <a:rPr lang="en-GB" dirty="0" err="1"/>
              <a:t>almaya</a:t>
            </a:r>
            <a:r>
              <a:rPr lang="en-GB" dirty="0"/>
              <a:t> </a:t>
            </a:r>
            <a:r>
              <a:rPr lang="en-GB" dirty="0" err="1"/>
              <a:t>teşvik</a:t>
            </a:r>
            <a:r>
              <a:rPr lang="en-GB" dirty="0"/>
              <a:t> </a:t>
            </a:r>
            <a:r>
              <a:rPr lang="en-GB" dirty="0" err="1"/>
              <a:t>eder</a:t>
            </a:r>
            <a:r>
              <a:rPr lang="en-GB" dirty="0"/>
              <a:t>. </a:t>
            </a:r>
            <a:r>
              <a:rPr lang="en-GB" dirty="0" err="1"/>
              <a:t>Ajanın</a:t>
            </a:r>
            <a:r>
              <a:rPr lang="en-GB" dirty="0"/>
              <a:t> </a:t>
            </a:r>
            <a:r>
              <a:rPr lang="en-GB" dirty="0" err="1"/>
              <a:t>amacı</a:t>
            </a:r>
            <a:r>
              <a:rPr lang="en-GB" dirty="0"/>
              <a:t>, </a:t>
            </a:r>
            <a:r>
              <a:rPr lang="en-GB" dirty="0" err="1"/>
              <a:t>uzun</a:t>
            </a:r>
            <a:r>
              <a:rPr lang="en-GB" dirty="0"/>
              <a:t> </a:t>
            </a:r>
            <a:r>
              <a:rPr lang="en-GB" dirty="0" err="1"/>
              <a:t>vadeli</a:t>
            </a:r>
            <a:r>
              <a:rPr lang="en-GB" dirty="0"/>
              <a:t> </a:t>
            </a:r>
            <a:r>
              <a:rPr lang="en-GB" dirty="0" err="1"/>
              <a:t>ödülleri</a:t>
            </a:r>
            <a:r>
              <a:rPr lang="en-GB" dirty="0"/>
              <a:t> </a:t>
            </a:r>
            <a:r>
              <a:rPr lang="en-GB" dirty="0" err="1"/>
              <a:t>maksimize</a:t>
            </a:r>
            <a:r>
              <a:rPr lang="en-GB" dirty="0"/>
              <a:t> </a:t>
            </a:r>
            <a:r>
              <a:rPr lang="en-GB" dirty="0" err="1"/>
              <a:t>etmektir</a:t>
            </a:r>
            <a:r>
              <a:rPr lang="en-GB" dirty="0"/>
              <a:t>.</a:t>
            </a:r>
          </a:p>
          <a:p>
            <a:pPr>
              <a:buClr>
                <a:schemeClr val="bg1"/>
              </a:buClr>
            </a:pPr>
            <a:endParaRPr lang="en-US" dirty="0"/>
          </a:p>
        </p:txBody>
      </p:sp>
    </p:spTree>
    <p:extLst>
      <p:ext uri="{BB962C8B-B14F-4D97-AF65-F5344CB8AC3E}">
        <p14:creationId xmlns:p14="http://schemas.microsoft.com/office/powerpoint/2010/main" val="647067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dirty="0" err="1"/>
              <a:t>Ödül</a:t>
            </a:r>
            <a:r>
              <a:rPr lang="en-GB" dirty="0"/>
              <a:t> </a:t>
            </a:r>
            <a:r>
              <a:rPr lang="en-GB" dirty="0" err="1"/>
              <a:t>Fonksiyonları</a:t>
            </a:r>
            <a:r>
              <a:rPr lang="en-GB" dirty="0"/>
              <a:t> </a:t>
            </a:r>
            <a:r>
              <a:rPr lang="en-GB" dirty="0" err="1"/>
              <a:t>ve</a:t>
            </a:r>
            <a:r>
              <a:rPr lang="en-GB" dirty="0"/>
              <a:t> </a:t>
            </a:r>
            <a:r>
              <a:rPr lang="en-GB" dirty="0" err="1"/>
              <a:t>Optimizasyon</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2"/>
            <a:ext cx="14717739" cy="6257925"/>
          </a:xfrm>
        </p:spPr>
        <p:txBody>
          <a:bodyPr>
            <a:normAutofit fontScale="92500" lnSpcReduction="20000"/>
          </a:bodyPr>
          <a:lstStyle/>
          <a:p>
            <a:pPr lvl="0"/>
            <a:r>
              <a:rPr lang="en-US" dirty="0"/>
              <a:t>         </a:t>
            </a:r>
            <a:r>
              <a:rPr lang="en-GB" dirty="0" err="1"/>
              <a:t>Ödül</a:t>
            </a:r>
            <a:r>
              <a:rPr lang="en-GB" dirty="0"/>
              <a:t> </a:t>
            </a:r>
            <a:r>
              <a:rPr lang="en-GB" dirty="0" err="1"/>
              <a:t>fonksiyonu</a:t>
            </a:r>
            <a:r>
              <a:rPr lang="en-GB" dirty="0"/>
              <a:t>, </a:t>
            </a:r>
            <a:r>
              <a:rPr lang="en-GB" dirty="0" err="1"/>
              <a:t>RL'nin</a:t>
            </a:r>
            <a:r>
              <a:rPr lang="en-GB" dirty="0"/>
              <a:t> </a:t>
            </a:r>
            <a:r>
              <a:rPr lang="en-GB" dirty="0" err="1"/>
              <a:t>en</a:t>
            </a:r>
            <a:r>
              <a:rPr lang="en-GB" dirty="0"/>
              <a:t> </a:t>
            </a:r>
            <a:r>
              <a:rPr lang="en-GB" dirty="0" err="1"/>
              <a:t>kritik</a:t>
            </a:r>
            <a:r>
              <a:rPr lang="en-GB" dirty="0"/>
              <a:t> </a:t>
            </a:r>
            <a:r>
              <a:rPr lang="en-GB" dirty="0" err="1"/>
              <a:t>bileşenlerinden</a:t>
            </a:r>
            <a:r>
              <a:rPr lang="en-GB" dirty="0"/>
              <a:t> </a:t>
            </a:r>
            <a:r>
              <a:rPr lang="en-GB" dirty="0" err="1"/>
              <a:t>biridir</a:t>
            </a:r>
            <a:r>
              <a:rPr lang="en-GB" dirty="0"/>
              <a:t> </a:t>
            </a:r>
            <a:r>
              <a:rPr lang="en-GB" dirty="0" err="1"/>
              <a:t>çünkü</a:t>
            </a:r>
            <a:r>
              <a:rPr lang="en-GB" dirty="0"/>
              <a:t> </a:t>
            </a:r>
            <a:r>
              <a:rPr lang="en-GB" dirty="0" err="1"/>
              <a:t>ajanı</a:t>
            </a:r>
            <a:r>
              <a:rPr lang="en-GB" dirty="0"/>
              <a:t> </a:t>
            </a:r>
            <a:r>
              <a:rPr lang="en-GB" dirty="0" err="1"/>
              <a:t>doğru</a:t>
            </a:r>
            <a:r>
              <a:rPr lang="en-GB" dirty="0"/>
              <a:t> </a:t>
            </a:r>
            <a:r>
              <a:rPr lang="en-GB" dirty="0" err="1"/>
              <a:t>kararlar</a:t>
            </a:r>
            <a:r>
              <a:rPr lang="en-GB" dirty="0"/>
              <a:t> </a:t>
            </a:r>
            <a:r>
              <a:rPr lang="en-GB" dirty="0" err="1"/>
              <a:t>almaya</a:t>
            </a:r>
            <a:r>
              <a:rPr lang="en-GB" dirty="0"/>
              <a:t> </a:t>
            </a:r>
            <a:r>
              <a:rPr lang="en-GB" dirty="0" err="1"/>
              <a:t>yönlendiren</a:t>
            </a:r>
            <a:r>
              <a:rPr lang="en-GB" dirty="0"/>
              <a:t> ana </a:t>
            </a:r>
            <a:r>
              <a:rPr lang="en-GB" dirty="0" err="1"/>
              <a:t>faktördür</a:t>
            </a:r>
            <a:r>
              <a:rPr lang="en-GB" dirty="0"/>
              <a:t>. </a:t>
            </a:r>
            <a:r>
              <a:rPr lang="en-GB" dirty="0" err="1"/>
              <a:t>Ajan</a:t>
            </a:r>
            <a:r>
              <a:rPr lang="en-GB" dirty="0"/>
              <a:t>, </a:t>
            </a:r>
            <a:r>
              <a:rPr lang="en-GB" dirty="0" err="1"/>
              <a:t>ödülleri</a:t>
            </a:r>
            <a:r>
              <a:rPr lang="en-GB" dirty="0"/>
              <a:t> </a:t>
            </a:r>
            <a:r>
              <a:rPr lang="en-GB" dirty="0" err="1"/>
              <a:t>maksimize</a:t>
            </a:r>
            <a:r>
              <a:rPr lang="en-GB" dirty="0"/>
              <a:t> </a:t>
            </a:r>
            <a:r>
              <a:rPr lang="en-GB" dirty="0" err="1"/>
              <a:t>etmek</a:t>
            </a:r>
            <a:r>
              <a:rPr lang="en-GB" dirty="0"/>
              <a:t> </a:t>
            </a:r>
            <a:r>
              <a:rPr lang="en-GB" dirty="0" err="1"/>
              <a:t>amacıyla</a:t>
            </a:r>
            <a:r>
              <a:rPr lang="en-GB" dirty="0"/>
              <a:t> </a:t>
            </a:r>
            <a:r>
              <a:rPr lang="en-GB" dirty="0" err="1"/>
              <a:t>hareket</a:t>
            </a:r>
            <a:r>
              <a:rPr lang="en-GB" dirty="0"/>
              <a:t> </a:t>
            </a:r>
            <a:r>
              <a:rPr lang="en-GB" dirty="0" err="1"/>
              <a:t>eder</a:t>
            </a:r>
            <a:r>
              <a:rPr lang="en-GB" dirty="0"/>
              <a:t>. </a:t>
            </a:r>
            <a:r>
              <a:rPr lang="da-DK" dirty="0"/>
              <a:t>Ödül fonksiyonu, genellikle şu iki şekilde optimize edilir:</a:t>
            </a:r>
          </a:p>
          <a:p>
            <a:pPr marL="514350" lvl="0" indent="-514350">
              <a:buClr>
                <a:schemeClr val="bg1"/>
              </a:buClr>
              <a:buFont typeface="+mj-lt"/>
              <a:buAutoNum type="arabicPeriod"/>
            </a:pPr>
            <a:r>
              <a:rPr lang="en-GB" b="1" dirty="0" err="1"/>
              <a:t>Kısa</a:t>
            </a:r>
            <a:r>
              <a:rPr lang="en-GB" b="1" dirty="0"/>
              <a:t> </a:t>
            </a:r>
            <a:r>
              <a:rPr lang="en-GB" b="1" dirty="0" err="1"/>
              <a:t>Vadeli</a:t>
            </a:r>
            <a:r>
              <a:rPr lang="en-GB" b="1" dirty="0"/>
              <a:t> </a:t>
            </a:r>
            <a:r>
              <a:rPr lang="en-GB" b="1" dirty="0" err="1"/>
              <a:t>Optimizasyon</a:t>
            </a:r>
            <a:r>
              <a:rPr lang="en-GB" b="1" dirty="0"/>
              <a:t> (Immediate Rewards): </a:t>
            </a:r>
            <a:r>
              <a:rPr lang="en-GB" dirty="0" err="1"/>
              <a:t>Ajan</a:t>
            </a:r>
            <a:r>
              <a:rPr lang="en-GB" dirty="0"/>
              <a:t>, her </a:t>
            </a:r>
            <a:r>
              <a:rPr lang="en-GB" dirty="0" err="1"/>
              <a:t>aksiyon</a:t>
            </a:r>
            <a:r>
              <a:rPr lang="en-GB" dirty="0"/>
              <a:t> </a:t>
            </a:r>
            <a:r>
              <a:rPr lang="en-GB" dirty="0" err="1"/>
              <a:t>sonrasında</a:t>
            </a:r>
            <a:r>
              <a:rPr lang="en-GB" dirty="0"/>
              <a:t> </a:t>
            </a:r>
            <a:r>
              <a:rPr lang="en-GB" dirty="0" err="1"/>
              <a:t>anlık</a:t>
            </a:r>
            <a:r>
              <a:rPr lang="en-GB" dirty="0"/>
              <a:t> </a:t>
            </a:r>
            <a:r>
              <a:rPr lang="en-GB" dirty="0" err="1"/>
              <a:t>ödülleri</a:t>
            </a:r>
            <a:r>
              <a:rPr lang="en-GB" dirty="0"/>
              <a:t> </a:t>
            </a:r>
            <a:r>
              <a:rPr lang="en-GB" dirty="0" err="1"/>
              <a:t>alır</a:t>
            </a:r>
            <a:r>
              <a:rPr lang="en-GB" dirty="0"/>
              <a:t>. Bu </a:t>
            </a:r>
            <a:r>
              <a:rPr lang="en-GB" dirty="0" err="1"/>
              <a:t>tür</a:t>
            </a:r>
            <a:r>
              <a:rPr lang="en-GB" dirty="0"/>
              <a:t> </a:t>
            </a:r>
            <a:r>
              <a:rPr lang="en-GB" dirty="0" err="1"/>
              <a:t>bir</a:t>
            </a:r>
            <a:r>
              <a:rPr lang="en-GB" dirty="0"/>
              <a:t> </a:t>
            </a:r>
            <a:r>
              <a:rPr lang="en-GB" dirty="0" err="1"/>
              <a:t>optimizasyon</a:t>
            </a:r>
            <a:r>
              <a:rPr lang="en-GB" dirty="0"/>
              <a:t>, </a:t>
            </a:r>
            <a:r>
              <a:rPr lang="en-GB" dirty="0" err="1"/>
              <a:t>kısa</a:t>
            </a:r>
            <a:r>
              <a:rPr lang="en-GB" dirty="0"/>
              <a:t> </a:t>
            </a:r>
            <a:r>
              <a:rPr lang="en-GB" dirty="0" err="1"/>
              <a:t>vadeli</a:t>
            </a:r>
            <a:r>
              <a:rPr lang="en-GB" dirty="0"/>
              <a:t> </a:t>
            </a:r>
            <a:r>
              <a:rPr lang="en-GB" dirty="0" err="1"/>
              <a:t>kazançları</a:t>
            </a:r>
            <a:r>
              <a:rPr lang="en-GB" dirty="0"/>
              <a:t> </a:t>
            </a:r>
            <a:r>
              <a:rPr lang="en-GB" dirty="0" err="1"/>
              <a:t>ön</a:t>
            </a:r>
            <a:r>
              <a:rPr lang="en-GB" dirty="0"/>
              <a:t> </a:t>
            </a:r>
            <a:r>
              <a:rPr lang="en-GB" dirty="0" err="1"/>
              <a:t>planda</a:t>
            </a:r>
            <a:r>
              <a:rPr lang="en-GB" dirty="0"/>
              <a:t> </a:t>
            </a:r>
            <a:r>
              <a:rPr lang="en-GB" dirty="0" err="1"/>
              <a:t>tutar</a:t>
            </a:r>
            <a:r>
              <a:rPr lang="en-GB" dirty="0"/>
              <a:t>. </a:t>
            </a:r>
            <a:r>
              <a:rPr lang="en-GB" dirty="0" err="1"/>
              <a:t>Ancak</a:t>
            </a:r>
            <a:r>
              <a:rPr lang="en-GB" dirty="0"/>
              <a:t>, </a:t>
            </a:r>
            <a:r>
              <a:rPr lang="en-GB" dirty="0" err="1"/>
              <a:t>yalnızca</a:t>
            </a:r>
            <a:r>
              <a:rPr lang="en-GB" dirty="0"/>
              <a:t> </a:t>
            </a:r>
            <a:r>
              <a:rPr lang="en-GB" dirty="0" err="1"/>
              <a:t>anlık</a:t>
            </a:r>
            <a:r>
              <a:rPr lang="en-GB" dirty="0"/>
              <a:t> </a:t>
            </a:r>
            <a:r>
              <a:rPr lang="en-GB" dirty="0" err="1"/>
              <a:t>ödülleri</a:t>
            </a:r>
            <a:r>
              <a:rPr lang="en-GB" dirty="0"/>
              <a:t> optimize </a:t>
            </a:r>
            <a:r>
              <a:rPr lang="en-GB" dirty="0" err="1"/>
              <a:t>etmek</a:t>
            </a:r>
            <a:r>
              <a:rPr lang="en-GB" dirty="0"/>
              <a:t> </a:t>
            </a:r>
            <a:r>
              <a:rPr lang="en-GB" dirty="0" err="1"/>
              <a:t>bazen</a:t>
            </a:r>
            <a:r>
              <a:rPr lang="en-GB" dirty="0"/>
              <a:t> </a:t>
            </a:r>
            <a:r>
              <a:rPr lang="en-GB" dirty="0" err="1"/>
              <a:t>istenmeyen</a:t>
            </a:r>
            <a:r>
              <a:rPr lang="en-GB" dirty="0"/>
              <a:t> </a:t>
            </a:r>
            <a:r>
              <a:rPr lang="en-GB" dirty="0" err="1"/>
              <a:t>sonuçlara</a:t>
            </a:r>
            <a:r>
              <a:rPr lang="en-GB" dirty="0"/>
              <a:t> </a:t>
            </a:r>
            <a:r>
              <a:rPr lang="en-GB" dirty="0" err="1"/>
              <a:t>yol</a:t>
            </a:r>
            <a:r>
              <a:rPr lang="en-GB" dirty="0"/>
              <a:t> </a:t>
            </a:r>
            <a:r>
              <a:rPr lang="en-GB" dirty="0" err="1"/>
              <a:t>açabilir</a:t>
            </a:r>
            <a:r>
              <a:rPr lang="en-GB" dirty="0"/>
              <a:t>.</a:t>
            </a:r>
          </a:p>
          <a:p>
            <a:pPr marL="514350" lvl="0" indent="-514350">
              <a:buClr>
                <a:schemeClr val="bg1"/>
              </a:buClr>
              <a:buFont typeface="+mj-lt"/>
              <a:buAutoNum type="arabicPeriod"/>
            </a:pPr>
            <a:r>
              <a:rPr lang="en-GB" b="1" dirty="0" err="1"/>
              <a:t>Uzun</a:t>
            </a:r>
            <a:r>
              <a:rPr lang="en-GB" b="1" dirty="0"/>
              <a:t> </a:t>
            </a:r>
            <a:r>
              <a:rPr lang="en-GB" b="1" dirty="0" err="1"/>
              <a:t>Vadeli</a:t>
            </a:r>
            <a:r>
              <a:rPr lang="en-GB" b="1" dirty="0"/>
              <a:t> </a:t>
            </a:r>
            <a:r>
              <a:rPr lang="en-GB" b="1" dirty="0" err="1"/>
              <a:t>Optimizasyon</a:t>
            </a:r>
            <a:r>
              <a:rPr lang="en-GB" b="1" dirty="0"/>
              <a:t> (Long-Term Rewards):</a:t>
            </a:r>
            <a:r>
              <a:rPr lang="en-GB" dirty="0" err="1"/>
              <a:t>RL'nin</a:t>
            </a:r>
            <a:r>
              <a:rPr lang="en-GB" dirty="0"/>
              <a:t> </a:t>
            </a:r>
            <a:r>
              <a:rPr lang="en-GB" dirty="0" err="1"/>
              <a:t>temel</a:t>
            </a:r>
            <a:r>
              <a:rPr lang="en-GB" dirty="0"/>
              <a:t> </a:t>
            </a:r>
            <a:r>
              <a:rPr lang="en-GB" dirty="0" err="1"/>
              <a:t>hedefi</a:t>
            </a:r>
            <a:r>
              <a:rPr lang="en-GB" dirty="0"/>
              <a:t>, </a:t>
            </a:r>
            <a:r>
              <a:rPr lang="en-GB" dirty="0" err="1"/>
              <a:t>ajanı</a:t>
            </a:r>
            <a:r>
              <a:rPr lang="en-GB" dirty="0"/>
              <a:t> </a:t>
            </a:r>
            <a:r>
              <a:rPr lang="en-GB" dirty="0" err="1"/>
              <a:t>uzun</a:t>
            </a:r>
            <a:r>
              <a:rPr lang="en-GB" dirty="0"/>
              <a:t> </a:t>
            </a:r>
            <a:r>
              <a:rPr lang="en-GB" dirty="0" err="1"/>
              <a:t>vadeli</a:t>
            </a:r>
            <a:r>
              <a:rPr lang="en-GB" dirty="0"/>
              <a:t> </a:t>
            </a:r>
            <a:r>
              <a:rPr lang="en-GB" dirty="0" err="1"/>
              <a:t>ödüller</a:t>
            </a:r>
            <a:r>
              <a:rPr lang="en-GB" dirty="0"/>
              <a:t> </a:t>
            </a:r>
            <a:r>
              <a:rPr lang="en-GB" dirty="0" err="1"/>
              <a:t>elde</a:t>
            </a:r>
            <a:r>
              <a:rPr lang="en-GB" dirty="0"/>
              <a:t> </a:t>
            </a:r>
            <a:r>
              <a:rPr lang="en-GB" dirty="0" err="1"/>
              <a:t>edecek</a:t>
            </a:r>
            <a:r>
              <a:rPr lang="en-GB" dirty="0"/>
              <a:t> </a:t>
            </a:r>
            <a:r>
              <a:rPr lang="en-GB" dirty="0" err="1"/>
              <a:t>şekilde</a:t>
            </a:r>
            <a:r>
              <a:rPr lang="en-GB" dirty="0"/>
              <a:t> </a:t>
            </a:r>
            <a:r>
              <a:rPr lang="en-GB" dirty="0" err="1"/>
              <a:t>eğitmektir</a:t>
            </a:r>
            <a:r>
              <a:rPr lang="en-GB" dirty="0"/>
              <a:t>. Bu </a:t>
            </a:r>
            <a:r>
              <a:rPr lang="en-GB" dirty="0" err="1"/>
              <a:t>yaklaşımda</a:t>
            </a:r>
            <a:r>
              <a:rPr lang="en-GB" dirty="0"/>
              <a:t>, her </a:t>
            </a:r>
            <a:r>
              <a:rPr lang="en-GB" dirty="0" err="1"/>
              <a:t>aksiyonun</a:t>
            </a:r>
            <a:r>
              <a:rPr lang="en-GB" dirty="0"/>
              <a:t> </a:t>
            </a:r>
            <a:r>
              <a:rPr lang="en-GB" dirty="0" err="1"/>
              <a:t>uzun</a:t>
            </a:r>
            <a:r>
              <a:rPr lang="en-GB" dirty="0"/>
              <a:t> </a:t>
            </a:r>
            <a:r>
              <a:rPr lang="en-GB" dirty="0" err="1"/>
              <a:t>vadede</a:t>
            </a:r>
            <a:r>
              <a:rPr lang="en-GB" dirty="0"/>
              <a:t> </a:t>
            </a:r>
            <a:r>
              <a:rPr lang="en-GB" dirty="0" err="1"/>
              <a:t>sağladığı</a:t>
            </a:r>
            <a:r>
              <a:rPr lang="en-GB" dirty="0"/>
              <a:t> </a:t>
            </a:r>
            <a:r>
              <a:rPr lang="en-GB" dirty="0" err="1"/>
              <a:t>toplam</a:t>
            </a:r>
            <a:r>
              <a:rPr lang="en-GB" dirty="0"/>
              <a:t> </a:t>
            </a:r>
            <a:r>
              <a:rPr lang="en-GB" dirty="0" err="1"/>
              <a:t>ödül</a:t>
            </a:r>
            <a:r>
              <a:rPr lang="en-GB" dirty="0"/>
              <a:t> </a:t>
            </a:r>
            <a:r>
              <a:rPr lang="en-GB" dirty="0" err="1"/>
              <a:t>hesaplanır</a:t>
            </a:r>
            <a:r>
              <a:rPr lang="en-GB" dirty="0"/>
              <a:t>. Bu, </a:t>
            </a:r>
            <a:r>
              <a:rPr lang="en-GB" dirty="0" err="1"/>
              <a:t>gelecekteki</a:t>
            </a:r>
            <a:r>
              <a:rPr lang="en-GB" dirty="0"/>
              <a:t> </a:t>
            </a:r>
            <a:r>
              <a:rPr lang="en-GB" dirty="0" err="1"/>
              <a:t>ödülleri</a:t>
            </a:r>
            <a:r>
              <a:rPr lang="en-GB" dirty="0"/>
              <a:t> </a:t>
            </a:r>
            <a:r>
              <a:rPr lang="en-GB" dirty="0" err="1"/>
              <a:t>dikkate</a:t>
            </a:r>
            <a:r>
              <a:rPr lang="en-GB" dirty="0"/>
              <a:t> </a:t>
            </a:r>
            <a:r>
              <a:rPr lang="en-GB" dirty="0" err="1"/>
              <a:t>alarak</a:t>
            </a:r>
            <a:r>
              <a:rPr lang="en-GB" dirty="0"/>
              <a:t> </a:t>
            </a:r>
            <a:r>
              <a:rPr lang="en-GB" dirty="0" err="1"/>
              <a:t>daha</a:t>
            </a:r>
            <a:r>
              <a:rPr lang="en-GB" dirty="0"/>
              <a:t> </a:t>
            </a:r>
            <a:r>
              <a:rPr lang="en-GB" dirty="0" err="1"/>
              <a:t>sürdürülebilir</a:t>
            </a:r>
            <a:r>
              <a:rPr lang="en-GB" dirty="0"/>
              <a:t> </a:t>
            </a:r>
            <a:r>
              <a:rPr lang="en-GB" dirty="0" err="1"/>
              <a:t>ve</a:t>
            </a:r>
            <a:r>
              <a:rPr lang="en-GB" dirty="0"/>
              <a:t> </a:t>
            </a:r>
            <a:r>
              <a:rPr lang="en-GB" dirty="0" err="1"/>
              <a:t>etkili</a:t>
            </a:r>
            <a:r>
              <a:rPr lang="en-GB" dirty="0"/>
              <a:t> </a:t>
            </a:r>
            <a:r>
              <a:rPr lang="en-GB" dirty="0" err="1"/>
              <a:t>kararlar</a:t>
            </a:r>
            <a:r>
              <a:rPr lang="en-GB" dirty="0"/>
              <a:t> </a:t>
            </a:r>
            <a:r>
              <a:rPr lang="en-GB" dirty="0" err="1"/>
              <a:t>alınmasını</a:t>
            </a:r>
            <a:r>
              <a:rPr lang="en-GB" dirty="0"/>
              <a:t> </a:t>
            </a:r>
            <a:r>
              <a:rPr lang="en-GB" dirty="0" err="1"/>
              <a:t>sağlar</a:t>
            </a:r>
            <a:r>
              <a:rPr lang="en-GB" dirty="0"/>
              <a:t>.</a:t>
            </a:r>
          </a:p>
          <a:p>
            <a:pPr marL="514350" lvl="0" indent="-514350">
              <a:buClr>
                <a:schemeClr val="bg1"/>
              </a:buClr>
              <a:buFont typeface="+mj-lt"/>
              <a:buAutoNum type="arabicPeriod"/>
            </a:pPr>
            <a:r>
              <a:rPr lang="en-GB" b="1" dirty="0" err="1"/>
              <a:t>Ödül</a:t>
            </a:r>
            <a:r>
              <a:rPr lang="en-GB" b="1" dirty="0"/>
              <a:t> </a:t>
            </a:r>
            <a:r>
              <a:rPr lang="en-GB" b="1" dirty="0" err="1"/>
              <a:t>Fonksiyonu</a:t>
            </a:r>
            <a:r>
              <a:rPr lang="en-GB" b="1" dirty="0"/>
              <a:t> </a:t>
            </a:r>
            <a:r>
              <a:rPr lang="en-GB" b="1" dirty="0" err="1"/>
              <a:t>Optimizasyonu</a:t>
            </a:r>
            <a:r>
              <a:rPr lang="en-GB" b="1" dirty="0"/>
              <a:t>: </a:t>
            </a:r>
            <a:r>
              <a:rPr lang="en-GB" dirty="0" err="1"/>
              <a:t>Ajan</a:t>
            </a:r>
            <a:r>
              <a:rPr lang="en-GB" dirty="0"/>
              <a:t>, </a:t>
            </a:r>
            <a:r>
              <a:rPr lang="en-GB" dirty="0" err="1"/>
              <a:t>ödül</a:t>
            </a:r>
            <a:r>
              <a:rPr lang="en-GB" dirty="0"/>
              <a:t> </a:t>
            </a:r>
            <a:r>
              <a:rPr lang="en-GB" dirty="0" err="1"/>
              <a:t>fonksiyonunu</a:t>
            </a:r>
            <a:r>
              <a:rPr lang="en-GB" dirty="0"/>
              <a:t> optimize </a:t>
            </a:r>
            <a:r>
              <a:rPr lang="en-GB" dirty="0" err="1"/>
              <a:t>etmek</a:t>
            </a:r>
            <a:r>
              <a:rPr lang="en-GB" dirty="0"/>
              <a:t> </a:t>
            </a:r>
            <a:r>
              <a:rPr lang="en-GB" dirty="0" err="1"/>
              <a:t>için</a:t>
            </a:r>
            <a:r>
              <a:rPr lang="en-GB" dirty="0"/>
              <a:t> Q-</a:t>
            </a:r>
            <a:r>
              <a:rPr lang="en-GB" dirty="0" err="1"/>
              <a:t>Öğrenme</a:t>
            </a:r>
            <a:r>
              <a:rPr lang="en-GB" dirty="0"/>
              <a:t> (Q-Learning) </a:t>
            </a:r>
            <a:r>
              <a:rPr lang="en-GB" dirty="0" err="1"/>
              <a:t>gibi</a:t>
            </a:r>
            <a:r>
              <a:rPr lang="en-GB" dirty="0"/>
              <a:t> </a:t>
            </a:r>
            <a:r>
              <a:rPr lang="en-GB" dirty="0" err="1"/>
              <a:t>algoritmalar</a:t>
            </a:r>
            <a:r>
              <a:rPr lang="en-GB" dirty="0"/>
              <a:t> </a:t>
            </a:r>
            <a:r>
              <a:rPr lang="en-GB" dirty="0" err="1"/>
              <a:t>kullanabilir</a:t>
            </a:r>
            <a:r>
              <a:rPr lang="en-GB" dirty="0"/>
              <a:t>. Bu </a:t>
            </a:r>
            <a:r>
              <a:rPr lang="en-GB" dirty="0" err="1"/>
              <a:t>algoritmalar</a:t>
            </a:r>
            <a:r>
              <a:rPr lang="en-GB" dirty="0"/>
              <a:t>, </a:t>
            </a:r>
            <a:r>
              <a:rPr lang="en-GB" dirty="0" err="1"/>
              <a:t>ajanı</a:t>
            </a:r>
            <a:r>
              <a:rPr lang="en-GB" dirty="0"/>
              <a:t> </a:t>
            </a:r>
            <a:r>
              <a:rPr lang="en-GB" dirty="0" err="1"/>
              <a:t>farklı</a:t>
            </a:r>
            <a:r>
              <a:rPr lang="en-GB" dirty="0"/>
              <a:t> </a:t>
            </a:r>
            <a:r>
              <a:rPr lang="en-GB" dirty="0" err="1"/>
              <a:t>aksiyonlar</a:t>
            </a:r>
            <a:r>
              <a:rPr lang="en-GB" dirty="0"/>
              <a:t> </a:t>
            </a:r>
            <a:r>
              <a:rPr lang="en-GB" dirty="0" err="1"/>
              <a:t>için</a:t>
            </a:r>
            <a:r>
              <a:rPr lang="en-GB" dirty="0"/>
              <a:t> </a:t>
            </a:r>
            <a:r>
              <a:rPr lang="en-GB" dirty="0" err="1"/>
              <a:t>hangi</a:t>
            </a:r>
            <a:r>
              <a:rPr lang="en-GB" dirty="0"/>
              <a:t> </a:t>
            </a:r>
            <a:r>
              <a:rPr lang="en-GB" dirty="0" err="1"/>
              <a:t>ödüllerin</a:t>
            </a:r>
            <a:r>
              <a:rPr lang="en-GB" dirty="0"/>
              <a:t> </a:t>
            </a:r>
            <a:r>
              <a:rPr lang="en-GB" dirty="0" err="1"/>
              <a:t>alındığını</a:t>
            </a:r>
            <a:r>
              <a:rPr lang="en-GB" dirty="0"/>
              <a:t> </a:t>
            </a:r>
            <a:r>
              <a:rPr lang="en-GB" dirty="0" err="1"/>
              <a:t>öğrenmeye</a:t>
            </a:r>
            <a:r>
              <a:rPr lang="en-GB" dirty="0"/>
              <a:t> </a:t>
            </a:r>
            <a:r>
              <a:rPr lang="en-GB" dirty="0" err="1"/>
              <a:t>yönlendirir</a:t>
            </a:r>
            <a:r>
              <a:rPr lang="en-GB" dirty="0"/>
              <a:t> </a:t>
            </a:r>
            <a:r>
              <a:rPr lang="en-GB" dirty="0" err="1"/>
              <a:t>ve</a:t>
            </a:r>
            <a:r>
              <a:rPr lang="en-GB" dirty="0"/>
              <a:t> </a:t>
            </a:r>
            <a:r>
              <a:rPr lang="en-GB" dirty="0" err="1"/>
              <a:t>en</a:t>
            </a:r>
            <a:r>
              <a:rPr lang="en-GB" dirty="0"/>
              <a:t> </a:t>
            </a:r>
            <a:r>
              <a:rPr lang="en-GB" dirty="0" err="1"/>
              <a:t>iyi</a:t>
            </a:r>
            <a:r>
              <a:rPr lang="en-GB" dirty="0"/>
              <a:t> </a:t>
            </a:r>
            <a:r>
              <a:rPr lang="en-GB" dirty="0" err="1"/>
              <a:t>aksiyonları</a:t>
            </a:r>
            <a:r>
              <a:rPr lang="en-GB" dirty="0"/>
              <a:t> </a:t>
            </a:r>
            <a:r>
              <a:rPr lang="en-GB" dirty="0" err="1"/>
              <a:t>seçmesini</a:t>
            </a:r>
            <a:r>
              <a:rPr lang="en-GB" dirty="0"/>
              <a:t> </a:t>
            </a:r>
            <a:r>
              <a:rPr lang="en-GB" dirty="0" err="1"/>
              <a:t>sağlar</a:t>
            </a:r>
            <a:r>
              <a:rPr lang="en-GB" dirty="0"/>
              <a:t>.</a:t>
            </a:r>
          </a:p>
          <a:p>
            <a:pPr marL="25400" indent="0">
              <a:buClr>
                <a:schemeClr val="bg1"/>
              </a:buClr>
              <a:buNone/>
            </a:pPr>
            <a:endParaRPr lang="en-US" dirty="0"/>
          </a:p>
        </p:txBody>
      </p:sp>
    </p:spTree>
    <p:extLst>
      <p:ext uri="{BB962C8B-B14F-4D97-AF65-F5344CB8AC3E}">
        <p14:creationId xmlns:p14="http://schemas.microsoft.com/office/powerpoint/2010/main" val="3076882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5</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3" name="TextBox 12">
            <a:extLst>
              <a:ext uri="{FF2B5EF4-FFF2-40B4-BE49-F238E27FC236}">
                <a16:creationId xmlns:a16="http://schemas.microsoft.com/office/drawing/2014/main" id="{BE8128A5-16AC-45B2-8F8F-29C9ACA18AC0}"/>
              </a:ext>
            </a:extLst>
          </p:cNvPr>
          <p:cNvSpPr txBox="1"/>
          <p:nvPr/>
        </p:nvSpPr>
        <p:spPr>
          <a:xfrm>
            <a:off x="1411282" y="3933974"/>
            <a:ext cx="11379994" cy="2862322"/>
          </a:xfrm>
          <a:prstGeom prst="rect">
            <a:avLst/>
          </a:prstGeom>
          <a:noFill/>
        </p:spPr>
        <p:txBody>
          <a:bodyPr wrap="square">
            <a:spAutoFit/>
          </a:bodyPr>
          <a:lstStyle/>
          <a:p>
            <a:r>
              <a:rPr lang="en-US" sz="6000" dirty="0">
                <a:solidFill>
                  <a:schemeClr val="tx2"/>
                </a:solidFill>
                <a:latin typeface="Archivo Black" panose="020B0604020202020204" charset="0"/>
              </a:rPr>
              <a:t>RL </a:t>
            </a:r>
            <a:r>
              <a:rPr lang="en-US" sz="6000" dirty="0" err="1">
                <a:solidFill>
                  <a:schemeClr val="tx2"/>
                </a:solidFill>
                <a:latin typeface="Archivo Black" panose="020B0604020202020204" charset="0"/>
              </a:rPr>
              <a:t>Algoritmaları</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ve</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Otonom</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Araçlarda</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Kullanım</a:t>
            </a:r>
            <a:endParaRPr lang="en-US" sz="6000" dirty="0">
              <a:solidFill>
                <a:schemeClr val="tx2"/>
              </a:solidFill>
              <a:latin typeface="Archivo Black" panose="020B0604020202020204" charset="0"/>
            </a:endParaRPr>
          </a:p>
        </p:txBody>
      </p:sp>
    </p:spTree>
    <p:extLst>
      <p:ext uri="{BB962C8B-B14F-4D97-AF65-F5344CB8AC3E}">
        <p14:creationId xmlns:p14="http://schemas.microsoft.com/office/powerpoint/2010/main" val="21161082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nodeType="withEffect">
                                  <p:stCondLst>
                                    <p:cond delay="0"/>
                                  </p:stCondLst>
                                  <p:childTnLst>
                                    <p:animRot by="21600000">
                                      <p:cBhvr>
                                        <p:cTn id="6" dur="15000" fill="hold"/>
                                        <p:tgtEl>
                                          <p:spTgt spid="110"/>
                                        </p:tgtEl>
                                        <p:attrNameLst>
                                          <p:attrName>r</p:attrName>
                                        </p:attrNameLst>
                                      </p:cBhvr>
                                    </p:animRot>
                                  </p:childTnLst>
                                </p:cTn>
                              </p:par>
                              <p:par>
                                <p:cTn id="7" presetID="8" presetClass="emph" presetSubtype="0" fill="hold" grpId="0" nodeType="withEffect">
                                  <p:stCondLst>
                                    <p:cond delay="0"/>
                                  </p:stCondLst>
                                  <p:childTnLst>
                                    <p:animRot by="21600000">
                                      <p:cBhvr>
                                        <p:cTn id="8" dur="2000" fill="hold"/>
                                        <p:tgtEl>
                                          <p:spTgt spid="104"/>
                                        </p:tgtEl>
                                        <p:attrNameLst>
                                          <p:attrName>r</p:attrName>
                                        </p:attrNameLst>
                                      </p:cBhvr>
                                    </p:animRot>
                                  </p:childTnLst>
                                </p:cTn>
                              </p:par>
                              <p:par>
                                <p:cTn id="9" presetID="50" presetClass="entr" presetSubtype="0" decel="100000"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anim calcmode="lin" valueType="num">
                                      <p:cBhvr>
                                        <p:cTn id="11" dur="1000" fill="hold"/>
                                        <p:tgtEl>
                                          <p:spTgt spid="106"/>
                                        </p:tgtEl>
                                        <p:attrNameLst>
                                          <p:attrName>ppt_w</p:attrName>
                                        </p:attrNameLst>
                                      </p:cBhvr>
                                      <p:tavLst>
                                        <p:tav tm="0">
                                          <p:val>
                                            <p:strVal val="#ppt_w+.3"/>
                                          </p:val>
                                        </p:tav>
                                        <p:tav tm="100000">
                                          <p:val>
                                            <p:strVal val="#ppt_w"/>
                                          </p:val>
                                        </p:tav>
                                      </p:tavLst>
                                    </p:anim>
                                    <p:anim calcmode="lin" valueType="num">
                                      <p:cBhvr>
                                        <p:cTn id="12" dur="1000" fill="hold"/>
                                        <p:tgtEl>
                                          <p:spTgt spid="106"/>
                                        </p:tgtEl>
                                        <p:attrNameLst>
                                          <p:attrName>ppt_h</p:attrName>
                                        </p:attrNameLst>
                                      </p:cBhvr>
                                      <p:tavLst>
                                        <p:tav tm="0">
                                          <p:val>
                                            <p:strVal val="#ppt_h"/>
                                          </p:val>
                                        </p:tav>
                                        <p:tav tm="100000">
                                          <p:val>
                                            <p:strVal val="#ppt_h"/>
                                          </p:val>
                                        </p:tav>
                                      </p:tavLst>
                                    </p:anim>
                                    <p:animEffect transition="in" filter="fade">
                                      <p:cBhvr>
                                        <p:cTn id="13" dur="1000"/>
                                        <p:tgtEl>
                                          <p:spTgt spid="106"/>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13"/>
                                        </p:tgtEl>
                                        <p:attrNameLst>
                                          <p:attrName>style.visibility</p:attrName>
                                        </p:attrNameLst>
                                      </p:cBhvr>
                                      <p:to>
                                        <p:strVal val="visible"/>
                                      </p:to>
                                    </p:set>
                                    <p:anim calcmode="lin" valueType="num">
                                      <p:cBhvr>
                                        <p:cTn id="16" dur="500" fill="hold"/>
                                        <p:tgtEl>
                                          <p:spTgt spid="13"/>
                                        </p:tgtEl>
                                        <p:attrNameLst>
                                          <p:attrName>ppt_w</p:attrName>
                                        </p:attrNameLst>
                                      </p:cBhvr>
                                      <p:tavLst>
                                        <p:tav tm="0">
                                          <p:val>
                                            <p:fltVal val="0"/>
                                          </p:val>
                                        </p:tav>
                                        <p:tav tm="100000">
                                          <p:val>
                                            <p:strVal val="#ppt_w"/>
                                          </p:val>
                                        </p:tav>
                                      </p:tavLst>
                                    </p:anim>
                                    <p:anim calcmode="lin" valueType="num">
                                      <p:cBhvr>
                                        <p:cTn id="17" dur="500" fill="hold"/>
                                        <p:tgtEl>
                                          <p:spTgt spid="13"/>
                                        </p:tgtEl>
                                        <p:attrNameLst>
                                          <p:attrName>ppt_h</p:attrName>
                                        </p:attrNameLst>
                                      </p:cBhvr>
                                      <p:tavLst>
                                        <p:tav tm="0">
                                          <p:val>
                                            <p:fltVal val="0"/>
                                          </p:val>
                                        </p:tav>
                                        <p:tav tm="100000">
                                          <p:val>
                                            <p:strVal val="#ppt_h"/>
                                          </p:val>
                                        </p:tav>
                                      </p:tavLst>
                                    </p:anim>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Q-Learning </a:t>
            </a:r>
            <a:r>
              <a:rPr lang="en-GB" sz="4400" dirty="0" err="1"/>
              <a:t>ve</a:t>
            </a:r>
            <a:r>
              <a:rPr lang="en-GB" sz="4400" dirty="0"/>
              <a:t> Deep Q </a:t>
            </a:r>
            <a:r>
              <a:rPr lang="en-GB" sz="4400" dirty="0" err="1"/>
              <a:t>Ağları</a:t>
            </a:r>
            <a:r>
              <a:rPr lang="en-GB" sz="4400" dirty="0"/>
              <a:t> (DQN)</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3271837"/>
          </a:xfrm>
        </p:spPr>
        <p:txBody>
          <a:bodyPr>
            <a:normAutofit/>
          </a:bodyPr>
          <a:lstStyle/>
          <a:p>
            <a:pPr marL="25400" lvl="0" indent="0">
              <a:buNone/>
            </a:pPr>
            <a:r>
              <a:rPr lang="en-US" dirty="0"/>
              <a:t>         </a:t>
            </a:r>
            <a:r>
              <a:rPr lang="en-GB" dirty="0"/>
              <a:t>Q-Learning, model-free </a:t>
            </a:r>
            <a:r>
              <a:rPr lang="en-GB" dirty="0" err="1"/>
              <a:t>bir</a:t>
            </a:r>
            <a:r>
              <a:rPr lang="en-GB" dirty="0"/>
              <a:t> RL </a:t>
            </a:r>
            <a:r>
              <a:rPr lang="en-GB" dirty="0" err="1"/>
              <a:t>algoritmasıdır</a:t>
            </a:r>
            <a:r>
              <a:rPr lang="en-GB" dirty="0"/>
              <a:t> </a:t>
            </a:r>
            <a:r>
              <a:rPr lang="en-GB" dirty="0" err="1"/>
              <a:t>ve</a:t>
            </a:r>
            <a:r>
              <a:rPr lang="en-GB" dirty="0"/>
              <a:t> Q-</a:t>
            </a:r>
            <a:r>
              <a:rPr lang="en-GB" dirty="0" err="1"/>
              <a:t>değerleri</a:t>
            </a:r>
            <a:r>
              <a:rPr lang="en-GB" dirty="0"/>
              <a:t> (Q-values) </a:t>
            </a:r>
            <a:r>
              <a:rPr lang="en-GB" dirty="0" err="1"/>
              <a:t>ile</a:t>
            </a:r>
            <a:r>
              <a:rPr lang="en-GB" dirty="0"/>
              <a:t> </a:t>
            </a:r>
            <a:r>
              <a:rPr lang="en-GB" dirty="0" err="1"/>
              <a:t>çalışır</a:t>
            </a:r>
            <a:r>
              <a:rPr lang="en-GB" dirty="0"/>
              <a:t>. Q-</a:t>
            </a:r>
            <a:r>
              <a:rPr lang="en-GB" dirty="0" err="1"/>
              <a:t>değerleri</a:t>
            </a:r>
            <a:r>
              <a:rPr lang="en-GB" dirty="0"/>
              <a:t>, </a:t>
            </a:r>
            <a:r>
              <a:rPr lang="en-GB" dirty="0" err="1"/>
              <a:t>bir</a:t>
            </a:r>
            <a:r>
              <a:rPr lang="en-GB" dirty="0"/>
              <a:t> </a:t>
            </a:r>
            <a:r>
              <a:rPr lang="en-GB" dirty="0" err="1"/>
              <a:t>ajan</a:t>
            </a:r>
            <a:r>
              <a:rPr lang="en-GB" dirty="0"/>
              <a:t> </a:t>
            </a:r>
            <a:r>
              <a:rPr lang="en-GB" dirty="0" err="1"/>
              <a:t>için</a:t>
            </a:r>
            <a:r>
              <a:rPr lang="en-GB" dirty="0"/>
              <a:t> </a:t>
            </a:r>
            <a:r>
              <a:rPr lang="en-GB" dirty="0" err="1"/>
              <a:t>bir</a:t>
            </a:r>
            <a:r>
              <a:rPr lang="en-GB" dirty="0"/>
              <a:t> durum-</a:t>
            </a:r>
            <a:r>
              <a:rPr lang="en-GB" dirty="0" err="1"/>
              <a:t>aksyon</a:t>
            </a:r>
            <a:r>
              <a:rPr lang="en-GB" dirty="0"/>
              <a:t> </a:t>
            </a:r>
            <a:r>
              <a:rPr lang="en-GB" dirty="0" err="1"/>
              <a:t>çiftinin</a:t>
            </a:r>
            <a:r>
              <a:rPr lang="en-GB" dirty="0"/>
              <a:t> ne </a:t>
            </a:r>
            <a:r>
              <a:rPr lang="en-GB" dirty="0" err="1"/>
              <a:t>kadar</a:t>
            </a:r>
            <a:r>
              <a:rPr lang="en-GB" dirty="0"/>
              <a:t> </a:t>
            </a:r>
            <a:r>
              <a:rPr lang="en-GB" dirty="0" err="1"/>
              <a:t>değerli</a:t>
            </a:r>
            <a:r>
              <a:rPr lang="en-GB" dirty="0"/>
              <a:t> </a:t>
            </a:r>
            <a:r>
              <a:rPr lang="en-GB" dirty="0" err="1"/>
              <a:t>olduğunu</a:t>
            </a:r>
            <a:r>
              <a:rPr lang="en-GB" dirty="0"/>
              <a:t> </a:t>
            </a:r>
            <a:r>
              <a:rPr lang="en-GB" dirty="0" err="1"/>
              <a:t>temsil</a:t>
            </a:r>
            <a:r>
              <a:rPr lang="en-GB" dirty="0"/>
              <a:t> </a:t>
            </a:r>
            <a:r>
              <a:rPr lang="en-GB" dirty="0" err="1"/>
              <a:t>eder</a:t>
            </a:r>
            <a:r>
              <a:rPr lang="en-GB" dirty="0"/>
              <a:t>. </a:t>
            </a:r>
            <a:r>
              <a:rPr lang="en-GB" dirty="0" err="1"/>
              <a:t>Ajan</a:t>
            </a:r>
            <a:r>
              <a:rPr lang="en-GB" dirty="0"/>
              <a:t>, </a:t>
            </a:r>
            <a:r>
              <a:rPr lang="en-GB" dirty="0" err="1"/>
              <a:t>çevresiyle</a:t>
            </a:r>
            <a:r>
              <a:rPr lang="en-GB" dirty="0"/>
              <a:t> </a:t>
            </a:r>
            <a:r>
              <a:rPr lang="en-GB" dirty="0" err="1"/>
              <a:t>etkileşimde</a:t>
            </a:r>
            <a:r>
              <a:rPr lang="en-GB" dirty="0"/>
              <a:t> </a:t>
            </a:r>
            <a:r>
              <a:rPr lang="en-GB" dirty="0" err="1"/>
              <a:t>bulunarak</a:t>
            </a:r>
            <a:r>
              <a:rPr lang="en-GB" dirty="0"/>
              <a:t> </a:t>
            </a:r>
            <a:r>
              <a:rPr lang="en-GB" dirty="0" err="1"/>
              <a:t>bu</a:t>
            </a:r>
            <a:r>
              <a:rPr lang="en-GB" dirty="0"/>
              <a:t> </a:t>
            </a:r>
            <a:r>
              <a:rPr lang="en-GB" dirty="0" err="1"/>
              <a:t>değerleri</a:t>
            </a:r>
            <a:r>
              <a:rPr lang="en-GB" dirty="0"/>
              <a:t> </a:t>
            </a:r>
            <a:r>
              <a:rPr lang="en-GB" dirty="0" err="1"/>
              <a:t>öğrenir</a:t>
            </a:r>
            <a:r>
              <a:rPr lang="en-GB" dirty="0"/>
              <a:t> </a:t>
            </a:r>
            <a:r>
              <a:rPr lang="en-GB" dirty="0" err="1"/>
              <a:t>ve</a:t>
            </a:r>
            <a:r>
              <a:rPr lang="en-GB" dirty="0"/>
              <a:t> </a:t>
            </a:r>
            <a:r>
              <a:rPr lang="en-GB" dirty="0" err="1"/>
              <a:t>böylece</a:t>
            </a:r>
            <a:r>
              <a:rPr lang="en-GB" dirty="0"/>
              <a:t> </a:t>
            </a:r>
            <a:r>
              <a:rPr lang="en-GB" dirty="0" err="1"/>
              <a:t>en</a:t>
            </a:r>
            <a:r>
              <a:rPr lang="en-GB" dirty="0"/>
              <a:t> </a:t>
            </a:r>
            <a:r>
              <a:rPr lang="en-GB" dirty="0" err="1"/>
              <a:t>iyi</a:t>
            </a:r>
            <a:r>
              <a:rPr lang="en-GB" dirty="0"/>
              <a:t> </a:t>
            </a:r>
            <a:r>
              <a:rPr lang="en-GB" dirty="0" err="1"/>
              <a:t>aksiyonları</a:t>
            </a:r>
            <a:r>
              <a:rPr lang="en-GB" dirty="0"/>
              <a:t> </a:t>
            </a:r>
            <a:r>
              <a:rPr lang="en-GB" dirty="0" err="1"/>
              <a:t>seçmeye</a:t>
            </a:r>
            <a:r>
              <a:rPr lang="en-GB" dirty="0"/>
              <a:t> </a:t>
            </a:r>
            <a:r>
              <a:rPr lang="en-GB" dirty="0" err="1"/>
              <a:t>başlar</a:t>
            </a:r>
            <a:r>
              <a:rPr lang="en-GB" dirty="0"/>
              <a:t>.</a:t>
            </a:r>
          </a:p>
          <a:p>
            <a:pPr marL="25400" indent="0">
              <a:buClr>
                <a:schemeClr val="bg1"/>
              </a:buClr>
              <a:buNone/>
            </a:pPr>
            <a:endParaRPr lang="en-US" dirty="0"/>
          </a:p>
        </p:txBody>
      </p:sp>
    </p:spTree>
    <p:extLst>
      <p:ext uri="{BB962C8B-B14F-4D97-AF65-F5344CB8AC3E}">
        <p14:creationId xmlns:p14="http://schemas.microsoft.com/office/powerpoint/2010/main" val="27075692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Q-Learning </a:t>
            </a:r>
            <a:r>
              <a:rPr lang="en-GB" sz="4400" dirty="0" err="1"/>
              <a:t>ve</a:t>
            </a:r>
            <a:r>
              <a:rPr lang="en-GB" sz="4400" dirty="0"/>
              <a:t> Deep Q </a:t>
            </a:r>
            <a:r>
              <a:rPr lang="en-GB" sz="4400" dirty="0" err="1"/>
              <a:t>Ağları</a:t>
            </a:r>
            <a:r>
              <a:rPr lang="en-GB" sz="4400" dirty="0"/>
              <a:t> (DQN)</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108150"/>
          </a:xfrm>
        </p:spPr>
        <p:txBody>
          <a:bodyPr>
            <a:normAutofit/>
          </a:bodyPr>
          <a:lstStyle/>
          <a:p>
            <a:pPr marL="25400" lvl="0" indent="0">
              <a:buNone/>
            </a:pPr>
            <a:r>
              <a:rPr lang="en-GB" dirty="0"/>
              <a:t>         Q-Learning </a:t>
            </a:r>
            <a:r>
              <a:rPr lang="en-GB" dirty="0" err="1"/>
              <a:t>algoritması</a:t>
            </a:r>
            <a:r>
              <a:rPr lang="en-GB" dirty="0"/>
              <a:t> </a:t>
            </a:r>
            <a:r>
              <a:rPr lang="en-GB" dirty="0" err="1"/>
              <a:t>temel</a:t>
            </a:r>
            <a:r>
              <a:rPr lang="en-GB" dirty="0"/>
              <a:t> </a:t>
            </a:r>
            <a:r>
              <a:rPr lang="en-GB" dirty="0" err="1"/>
              <a:t>olarak</a:t>
            </a:r>
            <a:r>
              <a:rPr lang="en-GB" dirty="0"/>
              <a:t> </a:t>
            </a:r>
            <a:r>
              <a:rPr lang="en-GB" dirty="0" err="1"/>
              <a:t>şu</a:t>
            </a:r>
            <a:r>
              <a:rPr lang="en-GB" dirty="0"/>
              <a:t> </a:t>
            </a:r>
            <a:r>
              <a:rPr lang="en-GB" dirty="0" err="1"/>
              <a:t>adımları</a:t>
            </a:r>
            <a:r>
              <a:rPr lang="en-GB" dirty="0"/>
              <a:t> </a:t>
            </a:r>
            <a:r>
              <a:rPr lang="en-GB" dirty="0" err="1"/>
              <a:t>takip</a:t>
            </a:r>
            <a:r>
              <a:rPr lang="en-GB" dirty="0"/>
              <a:t> </a:t>
            </a:r>
            <a:r>
              <a:rPr lang="en-GB" dirty="0" err="1"/>
              <a:t>eder</a:t>
            </a:r>
            <a:r>
              <a:rPr lang="en-GB" dirty="0"/>
              <a:t>:</a:t>
            </a:r>
          </a:p>
          <a:p>
            <a:pPr marL="539750" lvl="0" indent="-514350">
              <a:buClr>
                <a:schemeClr val="bg1"/>
              </a:buClr>
              <a:buFont typeface="+mj-lt"/>
              <a:buAutoNum type="arabicPeriod"/>
            </a:pPr>
            <a:r>
              <a:rPr lang="en-GB" dirty="0" err="1"/>
              <a:t>Başlangıçta</a:t>
            </a:r>
            <a:r>
              <a:rPr lang="en-GB" dirty="0"/>
              <a:t> </a:t>
            </a:r>
            <a:r>
              <a:rPr lang="en-GB" dirty="0" err="1"/>
              <a:t>tüm</a:t>
            </a:r>
            <a:r>
              <a:rPr lang="en-GB" dirty="0"/>
              <a:t> Q-</a:t>
            </a:r>
            <a:r>
              <a:rPr lang="en-GB" dirty="0" err="1"/>
              <a:t>değerleri</a:t>
            </a:r>
            <a:r>
              <a:rPr lang="en-GB" dirty="0"/>
              <a:t> </a:t>
            </a:r>
            <a:r>
              <a:rPr lang="en-GB" dirty="0" err="1"/>
              <a:t>sıfır</a:t>
            </a:r>
            <a:r>
              <a:rPr lang="en-GB" dirty="0"/>
              <a:t> </a:t>
            </a:r>
            <a:r>
              <a:rPr lang="en-GB" dirty="0" err="1"/>
              <a:t>olarak</a:t>
            </a:r>
            <a:r>
              <a:rPr lang="en-GB" dirty="0"/>
              <a:t> </a:t>
            </a:r>
            <a:r>
              <a:rPr lang="en-GB" dirty="0" err="1"/>
              <a:t>atanır</a:t>
            </a:r>
            <a:r>
              <a:rPr lang="en-GB" dirty="0"/>
              <a:t>.</a:t>
            </a:r>
          </a:p>
          <a:p>
            <a:pPr marL="539750" lvl="0" indent="-514350">
              <a:buClr>
                <a:schemeClr val="bg1"/>
              </a:buClr>
              <a:buFont typeface="+mj-lt"/>
              <a:buAutoNum type="arabicPeriod"/>
            </a:pPr>
            <a:r>
              <a:rPr lang="en-GB" dirty="0" err="1"/>
              <a:t>Ajan</a:t>
            </a:r>
            <a:r>
              <a:rPr lang="en-GB" dirty="0"/>
              <a:t>, her </a:t>
            </a:r>
            <a:r>
              <a:rPr lang="en-GB" dirty="0" err="1"/>
              <a:t>durumda</a:t>
            </a:r>
            <a:r>
              <a:rPr lang="en-GB" dirty="0"/>
              <a:t> </a:t>
            </a:r>
            <a:r>
              <a:rPr lang="en-GB" dirty="0" err="1"/>
              <a:t>rastgele</a:t>
            </a:r>
            <a:r>
              <a:rPr lang="en-GB" dirty="0"/>
              <a:t> </a:t>
            </a:r>
            <a:r>
              <a:rPr lang="en-GB" dirty="0" err="1"/>
              <a:t>bir</a:t>
            </a:r>
            <a:r>
              <a:rPr lang="en-GB" dirty="0"/>
              <a:t> </a:t>
            </a:r>
            <a:r>
              <a:rPr lang="en-GB" dirty="0" err="1"/>
              <a:t>aksiyon</a:t>
            </a:r>
            <a:r>
              <a:rPr lang="en-GB" dirty="0"/>
              <a:t> </a:t>
            </a:r>
            <a:r>
              <a:rPr lang="en-GB" dirty="0" err="1"/>
              <a:t>seçer</a:t>
            </a:r>
            <a:r>
              <a:rPr lang="en-GB" dirty="0"/>
              <a:t> </a:t>
            </a:r>
            <a:r>
              <a:rPr lang="en-GB" dirty="0" err="1"/>
              <a:t>ve</a:t>
            </a:r>
            <a:r>
              <a:rPr lang="en-GB" dirty="0"/>
              <a:t> </a:t>
            </a:r>
            <a:r>
              <a:rPr lang="en-GB" dirty="0" err="1"/>
              <a:t>ödülünü</a:t>
            </a:r>
            <a:r>
              <a:rPr lang="en-GB" dirty="0"/>
              <a:t> </a:t>
            </a:r>
            <a:r>
              <a:rPr lang="en-GB" dirty="0" err="1"/>
              <a:t>alır</a:t>
            </a:r>
            <a:r>
              <a:rPr lang="en-GB" dirty="0"/>
              <a:t>.</a:t>
            </a:r>
          </a:p>
          <a:p>
            <a:pPr marL="539750" lvl="0" indent="-514350">
              <a:buClr>
                <a:schemeClr val="bg1"/>
              </a:buClr>
              <a:buFont typeface="+mj-lt"/>
              <a:buAutoNum type="arabicPeriod"/>
            </a:pPr>
            <a:r>
              <a:rPr lang="en-GB" dirty="0"/>
              <a:t>Q-</a:t>
            </a:r>
            <a:r>
              <a:rPr lang="en-GB" dirty="0" err="1"/>
              <a:t>değerlerini</a:t>
            </a:r>
            <a:r>
              <a:rPr lang="en-GB" dirty="0"/>
              <a:t> </a:t>
            </a:r>
            <a:r>
              <a:rPr lang="en-GB" dirty="0" err="1"/>
              <a:t>günceller</a:t>
            </a:r>
            <a:r>
              <a:rPr lang="en-GB" dirty="0"/>
              <a:t>:</a:t>
            </a:r>
          </a:p>
          <a:p>
            <a:pPr marL="25400" lvl="0" indent="0">
              <a:buClr>
                <a:schemeClr val="bg1"/>
              </a:buClr>
              <a:buNone/>
            </a:pPr>
            <a:endParaRPr lang="en-GB" dirty="0"/>
          </a:p>
          <a:p>
            <a:pPr marL="25400" lvl="0" indent="0">
              <a:buNone/>
            </a:pPr>
            <a:r>
              <a:rPr lang="en-GB" dirty="0"/>
              <a:t> [ Q(s, a) = Q(s, a) + \alpha [r + \gamma \max_{a'} Q(s', a') - Q(s, a)] ]</a:t>
            </a:r>
          </a:p>
          <a:p>
            <a:pPr marL="25400" lvl="0" indent="0">
              <a:buNone/>
            </a:pPr>
            <a:endParaRPr lang="en-GB" dirty="0"/>
          </a:p>
          <a:p>
            <a:pPr marL="25400" lvl="0" indent="0">
              <a:buNone/>
            </a:pPr>
            <a:r>
              <a:rPr lang="en-GB" dirty="0" err="1"/>
              <a:t>Derin</a:t>
            </a:r>
            <a:r>
              <a:rPr lang="en-GB" dirty="0"/>
              <a:t> Q </a:t>
            </a:r>
            <a:r>
              <a:rPr lang="en-GB" dirty="0" err="1"/>
              <a:t>Ağları</a:t>
            </a:r>
            <a:r>
              <a:rPr lang="en-GB" dirty="0"/>
              <a:t> (DQN), Q-Learning </a:t>
            </a:r>
            <a:r>
              <a:rPr lang="en-GB" dirty="0" err="1"/>
              <a:t>algoritmasının</a:t>
            </a:r>
            <a:r>
              <a:rPr lang="en-GB" dirty="0"/>
              <a:t> </a:t>
            </a:r>
            <a:r>
              <a:rPr lang="en-GB" dirty="0" err="1"/>
              <a:t>derin</a:t>
            </a:r>
            <a:r>
              <a:rPr lang="en-GB" dirty="0"/>
              <a:t> </a:t>
            </a:r>
            <a:r>
              <a:rPr lang="en-GB" dirty="0" err="1"/>
              <a:t>öğrenme</a:t>
            </a:r>
            <a:r>
              <a:rPr lang="en-GB" dirty="0"/>
              <a:t> </a:t>
            </a:r>
            <a:r>
              <a:rPr lang="en-GB" dirty="0" err="1"/>
              <a:t>ile</a:t>
            </a:r>
            <a:r>
              <a:rPr lang="en-GB" dirty="0"/>
              <a:t> </a:t>
            </a:r>
            <a:r>
              <a:rPr lang="en-GB" dirty="0" err="1"/>
              <a:t>entegrasyonudur</a:t>
            </a:r>
            <a:r>
              <a:rPr lang="en-GB" dirty="0"/>
              <a:t>. </a:t>
            </a:r>
            <a:r>
              <a:rPr lang="en-GB" dirty="0" err="1"/>
              <a:t>Derin</a:t>
            </a:r>
            <a:r>
              <a:rPr lang="en-GB" dirty="0"/>
              <a:t> </a:t>
            </a:r>
            <a:r>
              <a:rPr lang="en-GB" dirty="0" err="1"/>
              <a:t>sinir</a:t>
            </a:r>
            <a:r>
              <a:rPr lang="en-GB" dirty="0"/>
              <a:t> </a:t>
            </a:r>
            <a:r>
              <a:rPr lang="en-GB" dirty="0" err="1"/>
              <a:t>ağları</a:t>
            </a:r>
            <a:r>
              <a:rPr lang="en-GB" dirty="0"/>
              <a:t>, Q-</a:t>
            </a:r>
            <a:r>
              <a:rPr lang="en-GB" dirty="0" err="1"/>
              <a:t>değerlerinin</a:t>
            </a:r>
            <a:r>
              <a:rPr lang="en-GB" dirty="0"/>
              <a:t> </a:t>
            </a:r>
            <a:r>
              <a:rPr lang="en-GB" dirty="0" err="1"/>
              <a:t>tahmin</a:t>
            </a:r>
            <a:r>
              <a:rPr lang="en-GB" dirty="0"/>
              <a:t> </a:t>
            </a:r>
            <a:r>
              <a:rPr lang="en-GB" dirty="0" err="1"/>
              <a:t>edilmesinde</a:t>
            </a:r>
            <a:r>
              <a:rPr lang="en-GB" dirty="0"/>
              <a:t> </a:t>
            </a:r>
            <a:r>
              <a:rPr lang="en-GB" dirty="0" err="1"/>
              <a:t>kullanılır</a:t>
            </a:r>
            <a:r>
              <a:rPr lang="en-GB" dirty="0"/>
              <a:t>. Bu </a:t>
            </a:r>
            <a:r>
              <a:rPr lang="en-GB" dirty="0" err="1"/>
              <a:t>sayede</a:t>
            </a:r>
            <a:r>
              <a:rPr lang="en-GB" dirty="0"/>
              <a:t>, Q-</a:t>
            </a:r>
            <a:r>
              <a:rPr lang="en-GB" dirty="0" err="1"/>
              <a:t>Learning’in</a:t>
            </a:r>
            <a:r>
              <a:rPr lang="en-GB" dirty="0"/>
              <a:t> </a:t>
            </a:r>
            <a:r>
              <a:rPr lang="en-GB" dirty="0" err="1"/>
              <a:t>temel</a:t>
            </a:r>
            <a:r>
              <a:rPr lang="en-GB" dirty="0"/>
              <a:t> </a:t>
            </a:r>
            <a:r>
              <a:rPr lang="en-GB" dirty="0" err="1"/>
              <a:t>sorunlarından</a:t>
            </a:r>
            <a:r>
              <a:rPr lang="en-GB" dirty="0"/>
              <a:t> </a:t>
            </a:r>
            <a:r>
              <a:rPr lang="en-GB" dirty="0" err="1"/>
              <a:t>biri</a:t>
            </a:r>
            <a:r>
              <a:rPr lang="en-GB" dirty="0"/>
              <a:t> </a:t>
            </a:r>
            <a:r>
              <a:rPr lang="en-GB" dirty="0" err="1"/>
              <a:t>olan</a:t>
            </a:r>
            <a:r>
              <a:rPr lang="en-GB" dirty="0"/>
              <a:t> “durum </a:t>
            </a:r>
            <a:r>
              <a:rPr lang="en-GB" dirty="0" err="1"/>
              <a:t>uzayının</a:t>
            </a:r>
            <a:r>
              <a:rPr lang="en-GB" dirty="0"/>
              <a:t> </a:t>
            </a:r>
            <a:r>
              <a:rPr lang="en-GB" dirty="0" err="1"/>
              <a:t>büyüklüğü</a:t>
            </a:r>
            <a:r>
              <a:rPr lang="en-GB" dirty="0"/>
              <a:t>” </a:t>
            </a:r>
            <a:r>
              <a:rPr lang="en-GB" dirty="0" err="1"/>
              <a:t>problemi</a:t>
            </a:r>
            <a:r>
              <a:rPr lang="en-GB" dirty="0"/>
              <a:t> </a:t>
            </a:r>
            <a:r>
              <a:rPr lang="en-GB" dirty="0" err="1"/>
              <a:t>çözülür</a:t>
            </a:r>
            <a:r>
              <a:rPr lang="en-GB" dirty="0"/>
              <a:t>.</a:t>
            </a:r>
          </a:p>
        </p:txBody>
      </p:sp>
    </p:spTree>
    <p:extLst>
      <p:ext uri="{BB962C8B-B14F-4D97-AF65-F5344CB8AC3E}">
        <p14:creationId xmlns:p14="http://schemas.microsoft.com/office/powerpoint/2010/main" val="1967792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Q-Learning </a:t>
            </a:r>
            <a:r>
              <a:rPr lang="en-GB" sz="4400" dirty="0" err="1"/>
              <a:t>ve</a:t>
            </a:r>
            <a:r>
              <a:rPr lang="en-GB" sz="4400" dirty="0"/>
              <a:t> Deep Q </a:t>
            </a:r>
            <a:r>
              <a:rPr lang="en-GB" sz="4400" dirty="0" err="1"/>
              <a:t>Ağları</a:t>
            </a:r>
            <a:r>
              <a:rPr lang="en-GB" sz="4400" dirty="0"/>
              <a:t> (DQN)</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108150"/>
          </a:xfrm>
        </p:spPr>
        <p:txBody>
          <a:bodyPr>
            <a:normAutofit/>
          </a:bodyPr>
          <a:lstStyle/>
          <a:p>
            <a:pPr marL="25400" lvl="0" indent="0">
              <a:buNone/>
            </a:pPr>
            <a:r>
              <a:rPr lang="en-GB" dirty="0"/>
              <a:t>     </a:t>
            </a:r>
            <a:r>
              <a:rPr lang="en-GB" dirty="0" err="1"/>
              <a:t>DQN’in</a:t>
            </a:r>
            <a:r>
              <a:rPr lang="en-GB" dirty="0"/>
              <a:t> </a:t>
            </a:r>
            <a:r>
              <a:rPr lang="en-GB" dirty="0" err="1"/>
              <a:t>Avantajları</a:t>
            </a:r>
            <a:r>
              <a:rPr lang="en-GB" dirty="0"/>
              <a:t>:</a:t>
            </a:r>
          </a:p>
          <a:p>
            <a:pPr marL="539750" lvl="0" indent="-514350">
              <a:buClr>
                <a:schemeClr val="bg1"/>
              </a:buClr>
              <a:buFont typeface="+mj-lt"/>
              <a:buAutoNum type="arabicPeriod"/>
            </a:pPr>
            <a:r>
              <a:rPr lang="en-GB" dirty="0" err="1"/>
              <a:t>Karmaşık</a:t>
            </a:r>
            <a:r>
              <a:rPr lang="en-GB" dirty="0"/>
              <a:t> </a:t>
            </a:r>
            <a:r>
              <a:rPr lang="en-GB" dirty="0" err="1"/>
              <a:t>ve</a:t>
            </a:r>
            <a:r>
              <a:rPr lang="en-GB" dirty="0"/>
              <a:t> </a:t>
            </a:r>
            <a:r>
              <a:rPr lang="en-GB" dirty="0" err="1"/>
              <a:t>büyük</a:t>
            </a:r>
            <a:r>
              <a:rPr lang="en-GB" dirty="0"/>
              <a:t> durum </a:t>
            </a:r>
            <a:r>
              <a:rPr lang="en-GB" dirty="0" err="1"/>
              <a:t>uzaylarında</a:t>
            </a:r>
            <a:r>
              <a:rPr lang="en-GB" dirty="0"/>
              <a:t>, </a:t>
            </a:r>
            <a:r>
              <a:rPr lang="en-GB" dirty="0" err="1"/>
              <a:t>örneğin</a:t>
            </a:r>
            <a:r>
              <a:rPr lang="en-GB" dirty="0"/>
              <a:t> </a:t>
            </a:r>
            <a:r>
              <a:rPr lang="en-GB" dirty="0" err="1"/>
              <a:t>otonom</a:t>
            </a:r>
            <a:r>
              <a:rPr lang="en-GB" dirty="0"/>
              <a:t> </a:t>
            </a:r>
            <a:r>
              <a:rPr lang="en-GB" dirty="0" err="1"/>
              <a:t>araçlarda</a:t>
            </a:r>
            <a:r>
              <a:rPr lang="en-GB" dirty="0"/>
              <a:t>, DQN </a:t>
            </a:r>
            <a:r>
              <a:rPr lang="en-GB" dirty="0" err="1"/>
              <a:t>daha</a:t>
            </a:r>
            <a:r>
              <a:rPr lang="en-GB" dirty="0"/>
              <a:t> </a:t>
            </a:r>
            <a:r>
              <a:rPr lang="en-GB" dirty="0" err="1"/>
              <a:t>verimli</a:t>
            </a:r>
            <a:r>
              <a:rPr lang="en-GB" dirty="0"/>
              <a:t> </a:t>
            </a:r>
            <a:r>
              <a:rPr lang="en-GB" dirty="0" err="1"/>
              <a:t>çalışabilir</a:t>
            </a:r>
            <a:r>
              <a:rPr lang="en-GB" dirty="0"/>
              <a:t>.</a:t>
            </a:r>
          </a:p>
          <a:p>
            <a:pPr marL="539750" lvl="0" indent="-514350">
              <a:buClr>
                <a:schemeClr val="bg1"/>
              </a:buClr>
              <a:buFont typeface="+mj-lt"/>
              <a:buAutoNum type="arabicPeriod"/>
            </a:pPr>
            <a:r>
              <a:rPr lang="en-GB" dirty="0" err="1"/>
              <a:t>Derin</a:t>
            </a:r>
            <a:r>
              <a:rPr lang="en-GB" dirty="0"/>
              <a:t> </a:t>
            </a:r>
            <a:r>
              <a:rPr lang="en-GB" dirty="0" err="1"/>
              <a:t>sinir</a:t>
            </a:r>
            <a:r>
              <a:rPr lang="en-GB" dirty="0"/>
              <a:t> </a:t>
            </a:r>
            <a:r>
              <a:rPr lang="en-GB" dirty="0" err="1"/>
              <a:t>ağları</a:t>
            </a:r>
            <a:r>
              <a:rPr lang="en-GB" dirty="0"/>
              <a:t>, </a:t>
            </a:r>
            <a:r>
              <a:rPr lang="en-GB" dirty="0" err="1"/>
              <a:t>aracın</a:t>
            </a:r>
            <a:r>
              <a:rPr lang="en-GB" dirty="0"/>
              <a:t> </a:t>
            </a:r>
            <a:r>
              <a:rPr lang="en-GB" dirty="0" err="1"/>
              <a:t>çevresini</a:t>
            </a:r>
            <a:r>
              <a:rPr lang="en-GB" dirty="0"/>
              <a:t> </a:t>
            </a:r>
            <a:r>
              <a:rPr lang="en-GB" dirty="0" err="1"/>
              <a:t>daha</a:t>
            </a:r>
            <a:r>
              <a:rPr lang="en-GB" dirty="0"/>
              <a:t> </a:t>
            </a:r>
            <a:r>
              <a:rPr lang="en-GB" dirty="0" err="1"/>
              <a:t>doğru</a:t>
            </a:r>
            <a:r>
              <a:rPr lang="en-GB" dirty="0"/>
              <a:t> </a:t>
            </a:r>
            <a:r>
              <a:rPr lang="en-GB" dirty="0" err="1"/>
              <a:t>algılayıp</a:t>
            </a:r>
            <a:r>
              <a:rPr lang="en-GB" dirty="0"/>
              <a:t>, </a:t>
            </a:r>
            <a:r>
              <a:rPr lang="en-GB" dirty="0" err="1"/>
              <a:t>daha</a:t>
            </a:r>
            <a:r>
              <a:rPr lang="en-GB" dirty="0"/>
              <a:t> </a:t>
            </a:r>
            <a:r>
              <a:rPr lang="en-GB" dirty="0" err="1"/>
              <a:t>iyi</a:t>
            </a:r>
            <a:r>
              <a:rPr lang="en-GB" dirty="0"/>
              <a:t> </a:t>
            </a:r>
            <a:r>
              <a:rPr lang="en-GB" dirty="0" err="1"/>
              <a:t>aksiyonlar</a:t>
            </a:r>
            <a:r>
              <a:rPr lang="en-GB" dirty="0"/>
              <a:t> </a:t>
            </a:r>
            <a:r>
              <a:rPr lang="en-GB" dirty="0" err="1"/>
              <a:t>öğrenmesini</a:t>
            </a:r>
            <a:r>
              <a:rPr lang="en-GB" dirty="0"/>
              <a:t> </a:t>
            </a:r>
            <a:r>
              <a:rPr lang="en-GB" dirty="0" err="1"/>
              <a:t>sağlar</a:t>
            </a:r>
            <a:r>
              <a:rPr lang="en-GB" dirty="0"/>
              <a:t>.</a:t>
            </a:r>
          </a:p>
          <a:p>
            <a:pPr marL="25400" indent="0">
              <a:buClr>
                <a:schemeClr val="bg1"/>
              </a:buClr>
              <a:buNone/>
            </a:pPr>
            <a:endParaRPr lang="en-US" dirty="0"/>
          </a:p>
        </p:txBody>
      </p:sp>
    </p:spTree>
    <p:extLst>
      <p:ext uri="{BB962C8B-B14F-4D97-AF65-F5344CB8AC3E}">
        <p14:creationId xmlns:p14="http://schemas.microsoft.com/office/powerpoint/2010/main" val="1402418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Policy Gradient </a:t>
            </a:r>
            <a:r>
              <a:rPr lang="en-GB" sz="4400" dirty="0" err="1"/>
              <a:t>Yöntemleri</a:t>
            </a:r>
            <a:r>
              <a:rPr lang="en-GB" sz="4400" dirty="0"/>
              <a:t> (PPO, A3C, SAC)</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3860489" cy="6108150"/>
          </a:xfrm>
        </p:spPr>
        <p:txBody>
          <a:bodyPr>
            <a:normAutofit fontScale="92500" lnSpcReduction="10000"/>
          </a:bodyPr>
          <a:lstStyle/>
          <a:p>
            <a:pPr marL="25400" indent="0">
              <a:buClr>
                <a:schemeClr val="bg1"/>
              </a:buClr>
              <a:buNone/>
            </a:pPr>
            <a:r>
              <a:rPr lang="en-US" dirty="0"/>
              <a:t>         </a:t>
            </a:r>
            <a:r>
              <a:rPr lang="en-GB" dirty="0"/>
              <a:t>Policy Gradient </a:t>
            </a:r>
            <a:r>
              <a:rPr lang="en-GB" dirty="0" err="1"/>
              <a:t>yöntemleri</a:t>
            </a:r>
            <a:r>
              <a:rPr lang="en-GB" dirty="0"/>
              <a:t>, </a:t>
            </a:r>
            <a:r>
              <a:rPr lang="en-GB" dirty="0" err="1"/>
              <a:t>doğrudan</a:t>
            </a:r>
            <a:r>
              <a:rPr lang="en-GB" dirty="0"/>
              <a:t> “</a:t>
            </a:r>
            <a:r>
              <a:rPr lang="en-GB" dirty="0" err="1"/>
              <a:t>politikayı</a:t>
            </a:r>
            <a:r>
              <a:rPr lang="en-GB" dirty="0"/>
              <a:t>” </a:t>
            </a:r>
            <a:r>
              <a:rPr lang="en-GB" dirty="0" err="1"/>
              <a:t>öğrenmeye</a:t>
            </a:r>
            <a:r>
              <a:rPr lang="en-GB" dirty="0"/>
              <a:t> </a:t>
            </a:r>
            <a:r>
              <a:rPr lang="en-GB" dirty="0" err="1"/>
              <a:t>odaklanır</a:t>
            </a:r>
            <a:r>
              <a:rPr lang="en-GB" dirty="0"/>
              <a:t>. </a:t>
            </a:r>
            <a:r>
              <a:rPr lang="en-GB" dirty="0" err="1"/>
              <a:t>Yani</a:t>
            </a:r>
            <a:r>
              <a:rPr lang="en-GB" dirty="0"/>
              <a:t>, </a:t>
            </a:r>
            <a:r>
              <a:rPr lang="en-GB" dirty="0" err="1"/>
              <a:t>ajan</a:t>
            </a:r>
            <a:r>
              <a:rPr lang="en-GB" dirty="0"/>
              <a:t>, her </a:t>
            </a:r>
            <a:r>
              <a:rPr lang="en-GB" dirty="0" err="1"/>
              <a:t>durumda</a:t>
            </a:r>
            <a:r>
              <a:rPr lang="en-GB" dirty="0"/>
              <a:t> </a:t>
            </a:r>
            <a:r>
              <a:rPr lang="en-GB" dirty="0" err="1"/>
              <a:t>hangi</a:t>
            </a:r>
            <a:r>
              <a:rPr lang="en-GB" dirty="0"/>
              <a:t> </a:t>
            </a:r>
            <a:r>
              <a:rPr lang="en-GB" dirty="0" err="1"/>
              <a:t>aksiyonları</a:t>
            </a:r>
            <a:r>
              <a:rPr lang="en-GB" dirty="0"/>
              <a:t> </a:t>
            </a:r>
            <a:r>
              <a:rPr lang="en-GB" dirty="0" err="1"/>
              <a:t>alması</a:t>
            </a:r>
            <a:r>
              <a:rPr lang="en-GB" dirty="0"/>
              <a:t> </a:t>
            </a:r>
            <a:r>
              <a:rPr lang="en-GB" dirty="0" err="1"/>
              <a:t>gerektiğini</a:t>
            </a:r>
            <a:r>
              <a:rPr lang="en-GB" dirty="0"/>
              <a:t> </a:t>
            </a:r>
            <a:r>
              <a:rPr lang="en-GB" dirty="0" err="1"/>
              <a:t>öğrenir</a:t>
            </a:r>
            <a:r>
              <a:rPr lang="en-GB" dirty="0"/>
              <a:t>, Q-</a:t>
            </a:r>
            <a:r>
              <a:rPr lang="en-GB" dirty="0" err="1"/>
              <a:t>değerlerini</a:t>
            </a:r>
            <a:r>
              <a:rPr lang="en-GB" dirty="0"/>
              <a:t> </a:t>
            </a:r>
            <a:r>
              <a:rPr lang="en-GB" dirty="0" err="1"/>
              <a:t>öğrenmek</a:t>
            </a:r>
            <a:r>
              <a:rPr lang="en-GB" dirty="0"/>
              <a:t> </a:t>
            </a:r>
            <a:r>
              <a:rPr lang="en-GB" dirty="0" err="1"/>
              <a:t>yerine</a:t>
            </a:r>
            <a:r>
              <a:rPr lang="en-GB" dirty="0"/>
              <a:t> </a:t>
            </a:r>
            <a:r>
              <a:rPr lang="en-GB" dirty="0" err="1"/>
              <a:t>doğrudan</a:t>
            </a:r>
            <a:r>
              <a:rPr lang="en-GB" dirty="0"/>
              <a:t> </a:t>
            </a:r>
            <a:r>
              <a:rPr lang="en-GB" dirty="0" err="1"/>
              <a:t>aksiyon</a:t>
            </a:r>
            <a:r>
              <a:rPr lang="en-GB" dirty="0"/>
              <a:t> </a:t>
            </a:r>
            <a:r>
              <a:rPr lang="en-GB" dirty="0" err="1"/>
              <a:t>olasılıklarını</a:t>
            </a:r>
            <a:r>
              <a:rPr lang="en-GB" dirty="0"/>
              <a:t> optimize </a:t>
            </a:r>
            <a:r>
              <a:rPr lang="en-GB" dirty="0" err="1"/>
              <a:t>eder</a:t>
            </a:r>
            <a:r>
              <a:rPr lang="en-GB" dirty="0"/>
              <a:t>.</a:t>
            </a:r>
          </a:p>
          <a:p>
            <a:pPr marL="25400" indent="0">
              <a:buClr>
                <a:schemeClr val="bg1"/>
              </a:buClr>
              <a:buNone/>
            </a:pPr>
            <a:endParaRPr lang="en-GB" dirty="0"/>
          </a:p>
          <a:p>
            <a:pPr marL="25400" indent="0">
              <a:buClr>
                <a:schemeClr val="bg1"/>
              </a:buClr>
              <a:buNone/>
            </a:pPr>
            <a:r>
              <a:rPr lang="en-GB" b="1" dirty="0"/>
              <a:t>          Proximal Policy Optimization (PPO): </a:t>
            </a:r>
            <a:r>
              <a:rPr lang="en-GB" dirty="0"/>
              <a:t>PPO, policy gradient </a:t>
            </a:r>
            <a:r>
              <a:rPr lang="en-GB" dirty="0" err="1"/>
              <a:t>yöntemlerinin</a:t>
            </a:r>
            <a:r>
              <a:rPr lang="en-GB" dirty="0"/>
              <a:t> </a:t>
            </a:r>
            <a:r>
              <a:rPr lang="en-GB" dirty="0" err="1"/>
              <a:t>en</a:t>
            </a:r>
            <a:r>
              <a:rPr lang="en-GB" dirty="0"/>
              <a:t> </a:t>
            </a:r>
            <a:r>
              <a:rPr lang="en-GB" dirty="0" err="1"/>
              <a:t>popüler</a:t>
            </a:r>
            <a:r>
              <a:rPr lang="en-GB" dirty="0"/>
              <a:t> </a:t>
            </a:r>
            <a:r>
              <a:rPr lang="en-GB" dirty="0" err="1"/>
              <a:t>olanlarından</a:t>
            </a:r>
            <a:r>
              <a:rPr lang="en-GB" dirty="0"/>
              <a:t> </a:t>
            </a:r>
            <a:r>
              <a:rPr lang="en-GB" dirty="0" err="1"/>
              <a:t>biridir</a:t>
            </a:r>
            <a:r>
              <a:rPr lang="en-GB" dirty="0"/>
              <a:t>. PPO, hem </a:t>
            </a:r>
            <a:r>
              <a:rPr lang="en-GB" dirty="0" err="1"/>
              <a:t>güvenli</a:t>
            </a:r>
            <a:r>
              <a:rPr lang="en-GB" dirty="0"/>
              <a:t> hem de </a:t>
            </a:r>
            <a:r>
              <a:rPr lang="en-GB" dirty="0" err="1"/>
              <a:t>verimli</a:t>
            </a:r>
            <a:r>
              <a:rPr lang="en-GB" dirty="0"/>
              <a:t> </a:t>
            </a:r>
            <a:r>
              <a:rPr lang="en-GB" dirty="0" err="1"/>
              <a:t>öğrenmeyi</a:t>
            </a:r>
            <a:r>
              <a:rPr lang="en-GB" dirty="0"/>
              <a:t> </a:t>
            </a:r>
            <a:r>
              <a:rPr lang="en-GB" dirty="0" err="1"/>
              <a:t>sağlamak</a:t>
            </a:r>
            <a:r>
              <a:rPr lang="en-GB" dirty="0"/>
              <a:t> </a:t>
            </a:r>
            <a:r>
              <a:rPr lang="en-GB" dirty="0" err="1"/>
              <a:t>amacıyla</a:t>
            </a:r>
            <a:r>
              <a:rPr lang="en-GB" dirty="0"/>
              <a:t>, </a:t>
            </a:r>
            <a:r>
              <a:rPr lang="en-GB" dirty="0" err="1"/>
              <a:t>politikalardaki</a:t>
            </a:r>
            <a:r>
              <a:rPr lang="en-GB" dirty="0"/>
              <a:t> </a:t>
            </a:r>
            <a:r>
              <a:rPr lang="en-GB" dirty="0" err="1"/>
              <a:t>değişiklikleri</a:t>
            </a:r>
            <a:r>
              <a:rPr lang="en-GB" dirty="0"/>
              <a:t> </a:t>
            </a:r>
            <a:r>
              <a:rPr lang="en-GB" dirty="0" err="1"/>
              <a:t>sınırlayarak</a:t>
            </a:r>
            <a:r>
              <a:rPr lang="en-GB" dirty="0"/>
              <a:t> </a:t>
            </a:r>
            <a:r>
              <a:rPr lang="en-GB" dirty="0" err="1"/>
              <a:t>daha</a:t>
            </a:r>
            <a:r>
              <a:rPr lang="en-GB" dirty="0"/>
              <a:t> </a:t>
            </a:r>
            <a:r>
              <a:rPr lang="en-GB" dirty="0" err="1"/>
              <a:t>kararlı</a:t>
            </a:r>
            <a:r>
              <a:rPr lang="en-GB" dirty="0"/>
              <a:t> </a:t>
            </a:r>
            <a:r>
              <a:rPr lang="en-GB" dirty="0" err="1"/>
              <a:t>bir</a:t>
            </a:r>
            <a:r>
              <a:rPr lang="en-GB" dirty="0"/>
              <a:t> </a:t>
            </a:r>
            <a:r>
              <a:rPr lang="en-GB" dirty="0" err="1"/>
              <a:t>öğrenme</a:t>
            </a:r>
            <a:r>
              <a:rPr lang="en-GB" dirty="0"/>
              <a:t> </a:t>
            </a:r>
            <a:r>
              <a:rPr lang="en-GB" dirty="0" err="1"/>
              <a:t>süreci</a:t>
            </a:r>
            <a:r>
              <a:rPr lang="en-GB" dirty="0"/>
              <a:t> </a:t>
            </a:r>
            <a:r>
              <a:rPr lang="en-GB" dirty="0" err="1"/>
              <a:t>sunar</a:t>
            </a:r>
            <a:r>
              <a:rPr lang="en-GB" dirty="0"/>
              <a:t>.   </a:t>
            </a:r>
          </a:p>
          <a:p>
            <a:pPr marL="25400" indent="0">
              <a:buClr>
                <a:schemeClr val="bg1"/>
              </a:buClr>
              <a:buNone/>
            </a:pPr>
            <a:endParaRPr lang="en-GB" dirty="0"/>
          </a:p>
          <a:p>
            <a:pPr marL="285750" lvl="0" indent="-285750">
              <a:buChar char="-"/>
            </a:pPr>
            <a:r>
              <a:rPr lang="en-GB" b="1" dirty="0" err="1"/>
              <a:t>Avantajlar</a:t>
            </a:r>
            <a:r>
              <a:rPr lang="en-GB" dirty="0"/>
              <a:t>:</a:t>
            </a:r>
          </a:p>
          <a:p>
            <a:pPr marL="285750" lvl="0" indent="-285750">
              <a:buChar char="-"/>
            </a:pPr>
            <a:r>
              <a:rPr lang="en-GB" dirty="0"/>
              <a:t> </a:t>
            </a:r>
            <a:r>
              <a:rPr lang="en-GB" dirty="0" err="1"/>
              <a:t>Yüksek</a:t>
            </a:r>
            <a:r>
              <a:rPr lang="en-GB" dirty="0"/>
              <a:t> </a:t>
            </a:r>
            <a:r>
              <a:rPr lang="en-GB" dirty="0" err="1"/>
              <a:t>doğruluk</a:t>
            </a:r>
            <a:r>
              <a:rPr lang="en-GB" dirty="0"/>
              <a:t>, </a:t>
            </a:r>
            <a:r>
              <a:rPr lang="en-GB" dirty="0" err="1"/>
              <a:t>stabil</a:t>
            </a:r>
            <a:r>
              <a:rPr lang="en-GB" dirty="0"/>
              <a:t> </a:t>
            </a:r>
            <a:r>
              <a:rPr lang="en-GB" dirty="0" err="1"/>
              <a:t>öğrenme</a:t>
            </a:r>
            <a:r>
              <a:rPr lang="en-GB" dirty="0"/>
              <a:t>.</a:t>
            </a:r>
          </a:p>
          <a:p>
            <a:pPr marL="285750" lvl="0" indent="-285750">
              <a:buChar char="-"/>
            </a:pPr>
            <a:r>
              <a:rPr lang="en-GB" dirty="0" err="1"/>
              <a:t>Otonom</a:t>
            </a:r>
            <a:r>
              <a:rPr lang="en-GB" dirty="0"/>
              <a:t> </a:t>
            </a:r>
            <a:r>
              <a:rPr lang="en-GB" dirty="0" err="1"/>
              <a:t>araçlar</a:t>
            </a:r>
            <a:r>
              <a:rPr lang="en-GB" dirty="0"/>
              <a:t> </a:t>
            </a:r>
            <a:r>
              <a:rPr lang="en-GB" dirty="0" err="1"/>
              <a:t>için</a:t>
            </a:r>
            <a:r>
              <a:rPr lang="en-GB" dirty="0"/>
              <a:t> </a:t>
            </a:r>
            <a:r>
              <a:rPr lang="en-GB" dirty="0" err="1"/>
              <a:t>adaptif</a:t>
            </a:r>
            <a:r>
              <a:rPr lang="en-GB" dirty="0"/>
              <a:t> </a:t>
            </a:r>
            <a:r>
              <a:rPr lang="en-GB" dirty="0" err="1"/>
              <a:t>karar</a:t>
            </a:r>
            <a:r>
              <a:rPr lang="en-GB" dirty="0"/>
              <a:t> </a:t>
            </a:r>
            <a:r>
              <a:rPr lang="en-GB" dirty="0" err="1"/>
              <a:t>verme</a:t>
            </a:r>
            <a:r>
              <a:rPr lang="en-GB" dirty="0"/>
              <a:t> </a:t>
            </a:r>
            <a:r>
              <a:rPr lang="en-GB" dirty="0" err="1"/>
              <a:t>yeteneği</a:t>
            </a:r>
            <a:r>
              <a:rPr lang="en-GB" dirty="0"/>
              <a:t>.</a:t>
            </a:r>
          </a:p>
          <a:p>
            <a:pPr marL="25400" indent="0">
              <a:buClr>
                <a:schemeClr val="bg1"/>
              </a:buClr>
              <a:buNone/>
            </a:pPr>
            <a:endParaRPr lang="en-GB" dirty="0"/>
          </a:p>
          <a:p>
            <a:pPr marL="25400" indent="0">
              <a:buClr>
                <a:schemeClr val="bg1"/>
              </a:buClr>
              <a:buNone/>
            </a:pPr>
            <a:endParaRPr lang="en-US" dirty="0"/>
          </a:p>
        </p:txBody>
      </p:sp>
    </p:spTree>
    <p:extLst>
      <p:ext uri="{BB962C8B-B14F-4D97-AF65-F5344CB8AC3E}">
        <p14:creationId xmlns:p14="http://schemas.microsoft.com/office/powerpoint/2010/main" val="3126086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Policy Gradient </a:t>
            </a:r>
            <a:r>
              <a:rPr lang="en-GB" sz="4400" dirty="0" err="1"/>
              <a:t>Yöntemleri</a:t>
            </a:r>
            <a:r>
              <a:rPr lang="en-GB" sz="4400" dirty="0"/>
              <a:t> (PPO, A3C, SAC)</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3860489" cy="6108150"/>
          </a:xfrm>
        </p:spPr>
        <p:txBody>
          <a:bodyPr>
            <a:normAutofit/>
          </a:bodyPr>
          <a:lstStyle/>
          <a:p>
            <a:pPr marL="25400" indent="0">
              <a:buClr>
                <a:schemeClr val="bg1"/>
              </a:buClr>
              <a:buNone/>
            </a:pPr>
            <a:r>
              <a:rPr lang="en-GB" dirty="0"/>
              <a:t>          </a:t>
            </a:r>
            <a:r>
              <a:rPr lang="en-GB" b="1" dirty="0"/>
              <a:t>Asynchronous Advantage Actor-Critic (A3C): </a:t>
            </a:r>
            <a:r>
              <a:rPr lang="en-GB" dirty="0"/>
              <a:t>A3C, </a:t>
            </a:r>
            <a:r>
              <a:rPr lang="en-GB" dirty="0" err="1"/>
              <a:t>birden</a:t>
            </a:r>
            <a:r>
              <a:rPr lang="en-GB" dirty="0"/>
              <a:t> </a:t>
            </a:r>
            <a:r>
              <a:rPr lang="en-GB" dirty="0" err="1"/>
              <a:t>fazla</a:t>
            </a:r>
            <a:r>
              <a:rPr lang="en-GB" dirty="0"/>
              <a:t> </a:t>
            </a:r>
            <a:r>
              <a:rPr lang="en-GB" dirty="0" err="1"/>
              <a:t>ajanı</a:t>
            </a:r>
            <a:r>
              <a:rPr lang="en-GB" dirty="0"/>
              <a:t> </a:t>
            </a:r>
            <a:r>
              <a:rPr lang="en-GB" dirty="0" err="1"/>
              <a:t>paralel</a:t>
            </a:r>
            <a:r>
              <a:rPr lang="en-GB" dirty="0"/>
              <a:t> </a:t>
            </a:r>
            <a:r>
              <a:rPr lang="en-GB" dirty="0" err="1"/>
              <a:t>olarak</a:t>
            </a:r>
            <a:r>
              <a:rPr lang="en-GB" dirty="0"/>
              <a:t> </a:t>
            </a:r>
            <a:r>
              <a:rPr lang="en-GB" dirty="0" err="1"/>
              <a:t>çalıştırarak</a:t>
            </a:r>
            <a:r>
              <a:rPr lang="en-GB" dirty="0"/>
              <a:t> “</a:t>
            </a:r>
            <a:r>
              <a:rPr lang="en-GB" dirty="0" err="1"/>
              <a:t>asenkron</a:t>
            </a:r>
            <a:r>
              <a:rPr lang="en-GB" dirty="0"/>
              <a:t> </a:t>
            </a:r>
            <a:r>
              <a:rPr lang="en-GB" dirty="0" err="1"/>
              <a:t>öğrenme</a:t>
            </a:r>
            <a:r>
              <a:rPr lang="en-GB" dirty="0"/>
              <a:t>” </a:t>
            </a:r>
            <a:r>
              <a:rPr lang="en-GB" dirty="0" err="1"/>
              <a:t>sağlar</a:t>
            </a:r>
            <a:r>
              <a:rPr lang="en-GB" dirty="0"/>
              <a:t>. Bu </a:t>
            </a:r>
            <a:r>
              <a:rPr lang="en-GB" dirty="0" err="1"/>
              <a:t>sayede</a:t>
            </a:r>
            <a:r>
              <a:rPr lang="en-GB" dirty="0"/>
              <a:t>, </a:t>
            </a:r>
            <a:r>
              <a:rPr lang="en-GB" dirty="0" err="1"/>
              <a:t>daha</a:t>
            </a:r>
            <a:r>
              <a:rPr lang="en-GB" dirty="0"/>
              <a:t> </a:t>
            </a:r>
            <a:r>
              <a:rPr lang="en-GB" dirty="0" err="1"/>
              <a:t>hızlı</a:t>
            </a:r>
            <a:r>
              <a:rPr lang="en-GB" dirty="0"/>
              <a:t> </a:t>
            </a:r>
            <a:r>
              <a:rPr lang="en-GB" dirty="0" err="1"/>
              <a:t>ve</a:t>
            </a:r>
            <a:r>
              <a:rPr lang="en-GB" dirty="0"/>
              <a:t> </a:t>
            </a:r>
            <a:r>
              <a:rPr lang="en-GB" dirty="0" err="1"/>
              <a:t>verimli</a:t>
            </a:r>
            <a:r>
              <a:rPr lang="en-GB" dirty="0"/>
              <a:t> </a:t>
            </a:r>
            <a:r>
              <a:rPr lang="en-GB" dirty="0" err="1"/>
              <a:t>bir</a:t>
            </a:r>
            <a:r>
              <a:rPr lang="en-GB" dirty="0"/>
              <a:t> </a:t>
            </a:r>
            <a:r>
              <a:rPr lang="en-GB" dirty="0" err="1"/>
              <a:t>şekilde</a:t>
            </a:r>
            <a:r>
              <a:rPr lang="en-GB" dirty="0"/>
              <a:t> </a:t>
            </a:r>
            <a:r>
              <a:rPr lang="en-GB" dirty="0" err="1"/>
              <a:t>politika</a:t>
            </a:r>
            <a:r>
              <a:rPr lang="en-GB" dirty="0"/>
              <a:t> </a:t>
            </a:r>
            <a:r>
              <a:rPr lang="en-GB" dirty="0" err="1"/>
              <a:t>güncellenebilir</a:t>
            </a:r>
            <a:r>
              <a:rPr lang="en-GB" dirty="0"/>
              <a:t>.</a:t>
            </a:r>
          </a:p>
          <a:p>
            <a:pPr marL="25400" indent="0">
              <a:buClr>
                <a:schemeClr val="bg1"/>
              </a:buClr>
              <a:buNone/>
            </a:pPr>
            <a:endParaRPr lang="en-GB" dirty="0"/>
          </a:p>
          <a:p>
            <a:pPr marL="285750" lvl="0" indent="-285750">
              <a:buChar char="-"/>
            </a:pPr>
            <a:r>
              <a:rPr lang="en-GB" b="1" dirty="0" err="1"/>
              <a:t>Avantajlar</a:t>
            </a:r>
            <a:r>
              <a:rPr lang="en-GB" dirty="0"/>
              <a:t>: </a:t>
            </a:r>
          </a:p>
          <a:p>
            <a:pPr marL="285750" lvl="0" indent="-285750">
              <a:buChar char="-"/>
            </a:pPr>
            <a:r>
              <a:rPr lang="en-GB" dirty="0" err="1"/>
              <a:t>Paralel</a:t>
            </a:r>
            <a:r>
              <a:rPr lang="en-GB" dirty="0"/>
              <a:t> </a:t>
            </a:r>
            <a:r>
              <a:rPr lang="en-GB" dirty="0" err="1"/>
              <a:t>öğrenme</a:t>
            </a:r>
            <a:r>
              <a:rPr lang="en-GB" dirty="0"/>
              <a:t> </a:t>
            </a:r>
            <a:r>
              <a:rPr lang="en-GB" dirty="0" err="1"/>
              <a:t>ile</a:t>
            </a:r>
            <a:r>
              <a:rPr lang="en-GB" dirty="0"/>
              <a:t> </a:t>
            </a:r>
            <a:r>
              <a:rPr lang="en-GB" dirty="0" err="1"/>
              <a:t>daha</a:t>
            </a:r>
            <a:r>
              <a:rPr lang="en-GB" dirty="0"/>
              <a:t> </a:t>
            </a:r>
            <a:r>
              <a:rPr lang="en-GB" dirty="0" err="1"/>
              <a:t>hızlı</a:t>
            </a:r>
            <a:r>
              <a:rPr lang="en-GB" dirty="0"/>
              <a:t> </a:t>
            </a:r>
            <a:r>
              <a:rPr lang="en-GB" dirty="0" err="1"/>
              <a:t>karar</a:t>
            </a:r>
            <a:r>
              <a:rPr lang="en-GB" dirty="0"/>
              <a:t> alma.</a:t>
            </a:r>
          </a:p>
          <a:p>
            <a:pPr marL="285750" lvl="0" indent="-285750">
              <a:buChar char="-"/>
            </a:pPr>
            <a:r>
              <a:rPr lang="en-GB" dirty="0" err="1"/>
              <a:t>Gelişmiş</a:t>
            </a:r>
            <a:r>
              <a:rPr lang="en-GB" dirty="0"/>
              <a:t> </a:t>
            </a:r>
            <a:r>
              <a:rPr lang="en-GB" dirty="0" err="1"/>
              <a:t>performans</a:t>
            </a:r>
            <a:r>
              <a:rPr lang="en-GB" dirty="0"/>
              <a:t>, </a:t>
            </a:r>
            <a:r>
              <a:rPr lang="en-GB" dirty="0" err="1"/>
              <a:t>daha</a:t>
            </a:r>
            <a:r>
              <a:rPr lang="en-GB" dirty="0"/>
              <a:t> </a:t>
            </a:r>
            <a:r>
              <a:rPr lang="en-GB" dirty="0" err="1"/>
              <a:t>dinamik</a:t>
            </a:r>
            <a:r>
              <a:rPr lang="en-GB" dirty="0"/>
              <a:t> </a:t>
            </a:r>
            <a:r>
              <a:rPr lang="en-GB" dirty="0" err="1"/>
              <a:t>çevresel</a:t>
            </a:r>
            <a:r>
              <a:rPr lang="en-GB" dirty="0"/>
              <a:t> </a:t>
            </a:r>
            <a:r>
              <a:rPr lang="en-GB" dirty="0" err="1"/>
              <a:t>koşullar</a:t>
            </a:r>
            <a:r>
              <a:rPr lang="en-GB" dirty="0"/>
              <a:t> </a:t>
            </a:r>
            <a:r>
              <a:rPr lang="en-GB" dirty="0" err="1"/>
              <a:t>için</a:t>
            </a:r>
            <a:r>
              <a:rPr lang="en-GB" dirty="0"/>
              <a:t> </a:t>
            </a:r>
            <a:r>
              <a:rPr lang="en-GB" dirty="0" err="1"/>
              <a:t>uygundur</a:t>
            </a:r>
            <a:r>
              <a:rPr lang="en-GB" dirty="0"/>
              <a:t>.</a:t>
            </a:r>
          </a:p>
          <a:p>
            <a:pPr marL="25400" indent="0">
              <a:buClr>
                <a:schemeClr val="bg1"/>
              </a:buClr>
              <a:buNone/>
            </a:pPr>
            <a:endParaRPr lang="en-US" dirty="0"/>
          </a:p>
        </p:txBody>
      </p:sp>
    </p:spTree>
    <p:extLst>
      <p:ext uri="{BB962C8B-B14F-4D97-AF65-F5344CB8AC3E}">
        <p14:creationId xmlns:p14="http://schemas.microsoft.com/office/powerpoint/2010/main" val="3896703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4C01A5-9C3B-45ED-BB75-38E1B2E1A321}"/>
              </a:ext>
            </a:extLst>
          </p:cNvPr>
          <p:cNvSpPr>
            <a:spLocks noGrp="1"/>
          </p:cNvSpPr>
          <p:nvPr>
            <p:ph type="body" idx="1"/>
          </p:nvPr>
        </p:nvSpPr>
        <p:spPr>
          <a:xfrm>
            <a:off x="1940312" y="2074900"/>
            <a:ext cx="8946762" cy="7429500"/>
          </a:xfrm>
        </p:spPr>
        <p:txBody>
          <a:bodyPr>
            <a:noAutofit/>
          </a:bodyPr>
          <a:lstStyle/>
          <a:p>
            <a:pPr marL="50800" indent="0">
              <a:lnSpc>
                <a:spcPct val="210000"/>
              </a:lnSpc>
              <a:spcBef>
                <a:spcPts val="100"/>
              </a:spcBef>
              <a:buNone/>
            </a:pPr>
            <a:r>
              <a:rPr lang="en-US" sz="2400" dirty="0" err="1"/>
              <a:t>Giriş</a:t>
            </a:r>
            <a:endParaRPr lang="en-US" sz="2400" dirty="0"/>
          </a:p>
          <a:p>
            <a:pPr marL="50800" indent="0">
              <a:lnSpc>
                <a:spcPct val="210000"/>
              </a:lnSpc>
              <a:spcBef>
                <a:spcPts val="100"/>
              </a:spcBef>
              <a:buNone/>
            </a:pPr>
            <a:r>
              <a:rPr lang="en-US" sz="2400" dirty="0" err="1"/>
              <a:t>Otonom</a:t>
            </a:r>
            <a:r>
              <a:rPr lang="en-US" sz="2400" dirty="0"/>
              <a:t> </a:t>
            </a:r>
            <a:r>
              <a:rPr lang="en-US" sz="2400" dirty="0" err="1"/>
              <a:t>Araçlarda</a:t>
            </a:r>
            <a:r>
              <a:rPr lang="en-US" sz="2400" dirty="0"/>
              <a:t> </a:t>
            </a:r>
            <a:r>
              <a:rPr lang="en-US" sz="2400" dirty="0" err="1"/>
              <a:t>Yol</a:t>
            </a:r>
            <a:r>
              <a:rPr lang="en-US" sz="2400" dirty="0"/>
              <a:t> </a:t>
            </a:r>
            <a:r>
              <a:rPr lang="en-US" sz="2400" dirty="0" err="1"/>
              <a:t>Planlama</a:t>
            </a:r>
            <a:endParaRPr lang="en-US" sz="2400" dirty="0"/>
          </a:p>
          <a:p>
            <a:pPr marL="50800" indent="0">
              <a:lnSpc>
                <a:spcPct val="210000"/>
              </a:lnSpc>
              <a:spcBef>
                <a:spcPts val="100"/>
              </a:spcBef>
              <a:buNone/>
            </a:pPr>
            <a:r>
              <a:rPr lang="en-US" sz="2400" dirty="0" err="1"/>
              <a:t>Karar</a:t>
            </a:r>
            <a:r>
              <a:rPr lang="en-US" sz="2400" dirty="0"/>
              <a:t> Verme </a:t>
            </a:r>
            <a:r>
              <a:rPr lang="en-US" sz="2400" dirty="0" err="1"/>
              <a:t>Süreci</a:t>
            </a:r>
            <a:endParaRPr lang="en-US" sz="2400" dirty="0"/>
          </a:p>
          <a:p>
            <a:pPr marL="50800" indent="0">
              <a:lnSpc>
                <a:spcPct val="210000"/>
              </a:lnSpc>
              <a:spcBef>
                <a:spcPts val="100"/>
              </a:spcBef>
              <a:buNone/>
            </a:pPr>
            <a:r>
              <a:rPr lang="en-US" sz="2400" dirty="0"/>
              <a:t>Reinforcement Learning </a:t>
            </a:r>
            <a:r>
              <a:rPr lang="en-US" sz="2400" dirty="0" err="1"/>
              <a:t>Temelleri</a:t>
            </a:r>
            <a:endParaRPr lang="en-US" sz="2400" dirty="0"/>
          </a:p>
          <a:p>
            <a:pPr marL="50800" indent="0">
              <a:lnSpc>
                <a:spcPct val="210000"/>
              </a:lnSpc>
              <a:spcBef>
                <a:spcPts val="100"/>
              </a:spcBef>
              <a:buNone/>
            </a:pPr>
            <a:r>
              <a:rPr lang="en-US" sz="2400" dirty="0"/>
              <a:t>RL </a:t>
            </a:r>
            <a:r>
              <a:rPr lang="en-US" sz="2400" dirty="0" err="1"/>
              <a:t>Algoritmaları</a:t>
            </a:r>
            <a:r>
              <a:rPr lang="en-US" sz="2400" dirty="0"/>
              <a:t> </a:t>
            </a:r>
            <a:r>
              <a:rPr lang="en-US" sz="2400" dirty="0" err="1"/>
              <a:t>ve</a:t>
            </a:r>
            <a:r>
              <a:rPr lang="en-US" sz="2400" dirty="0"/>
              <a:t> </a:t>
            </a:r>
            <a:r>
              <a:rPr lang="en-US" sz="2400" dirty="0" err="1"/>
              <a:t>Otonom</a:t>
            </a:r>
            <a:r>
              <a:rPr lang="en-US" sz="2400" dirty="0"/>
              <a:t> </a:t>
            </a:r>
            <a:r>
              <a:rPr lang="en-US" sz="2400" dirty="0" err="1"/>
              <a:t>Araçlarda</a:t>
            </a:r>
            <a:r>
              <a:rPr lang="en-US" sz="2400" dirty="0"/>
              <a:t> </a:t>
            </a:r>
            <a:r>
              <a:rPr lang="en-US" sz="2400" dirty="0" err="1"/>
              <a:t>Kullanımı</a:t>
            </a:r>
            <a:endParaRPr lang="en-US" sz="2400" dirty="0"/>
          </a:p>
          <a:p>
            <a:pPr marL="50800" indent="0">
              <a:lnSpc>
                <a:spcPct val="210000"/>
              </a:lnSpc>
              <a:spcBef>
                <a:spcPts val="100"/>
              </a:spcBef>
              <a:buNone/>
            </a:pPr>
            <a:r>
              <a:rPr lang="en-US" sz="2400" dirty="0"/>
              <a:t>RL </a:t>
            </a:r>
            <a:r>
              <a:rPr lang="en-US" sz="2400" dirty="0" err="1"/>
              <a:t>ile</a:t>
            </a:r>
            <a:r>
              <a:rPr lang="en-US" sz="2400" dirty="0"/>
              <a:t> </a:t>
            </a:r>
            <a:r>
              <a:rPr lang="en-US" sz="2400" dirty="0" err="1"/>
              <a:t>Yol</a:t>
            </a:r>
            <a:r>
              <a:rPr lang="en-US" sz="2400" dirty="0"/>
              <a:t> </a:t>
            </a:r>
            <a:r>
              <a:rPr lang="en-US" sz="2400" dirty="0" err="1"/>
              <a:t>Planlama</a:t>
            </a:r>
            <a:r>
              <a:rPr lang="en-US" sz="2400" dirty="0"/>
              <a:t> </a:t>
            </a:r>
            <a:r>
              <a:rPr lang="en-US" sz="2400" dirty="0" err="1"/>
              <a:t>Yaklaşımları</a:t>
            </a:r>
            <a:endParaRPr lang="en-US" sz="2400" dirty="0"/>
          </a:p>
          <a:p>
            <a:pPr marL="50800" indent="0">
              <a:lnSpc>
                <a:spcPct val="210000"/>
              </a:lnSpc>
              <a:spcBef>
                <a:spcPts val="100"/>
              </a:spcBef>
              <a:buNone/>
            </a:pPr>
            <a:r>
              <a:rPr lang="en-US" sz="2400" dirty="0" err="1"/>
              <a:t>RL'nin</a:t>
            </a:r>
            <a:r>
              <a:rPr lang="en-US" sz="2400" dirty="0"/>
              <a:t> </a:t>
            </a:r>
            <a:r>
              <a:rPr lang="en-US" sz="2400" dirty="0" err="1"/>
              <a:t>Otonom</a:t>
            </a:r>
            <a:r>
              <a:rPr lang="en-US" sz="2400" dirty="0"/>
              <a:t> </a:t>
            </a:r>
            <a:r>
              <a:rPr lang="en-US" sz="2400" dirty="0" err="1"/>
              <a:t>Araçlarda</a:t>
            </a:r>
            <a:r>
              <a:rPr lang="en-US" sz="2400" dirty="0"/>
              <a:t> </a:t>
            </a:r>
            <a:r>
              <a:rPr lang="en-US" sz="2400" dirty="0" err="1"/>
              <a:t>Kullanım</a:t>
            </a:r>
            <a:r>
              <a:rPr lang="en-US" sz="2400" dirty="0"/>
              <a:t> </a:t>
            </a:r>
            <a:r>
              <a:rPr lang="en-US" sz="2400" dirty="0" err="1"/>
              <a:t>Örnekleri</a:t>
            </a:r>
            <a:endParaRPr lang="en-US" sz="2400" dirty="0"/>
          </a:p>
          <a:p>
            <a:pPr marL="50800" indent="0">
              <a:lnSpc>
                <a:spcPct val="210000"/>
              </a:lnSpc>
              <a:spcBef>
                <a:spcPts val="100"/>
              </a:spcBef>
              <a:buNone/>
            </a:pPr>
            <a:r>
              <a:rPr lang="en-US" sz="2400" dirty="0" err="1"/>
              <a:t>Zorluklar</a:t>
            </a:r>
            <a:r>
              <a:rPr lang="en-US" sz="2400" dirty="0"/>
              <a:t> </a:t>
            </a:r>
            <a:r>
              <a:rPr lang="en-US" sz="2400" dirty="0" err="1"/>
              <a:t>ve</a:t>
            </a:r>
            <a:r>
              <a:rPr lang="en-US" sz="2400" dirty="0"/>
              <a:t> </a:t>
            </a:r>
            <a:r>
              <a:rPr lang="en-US" sz="2400" dirty="0" err="1"/>
              <a:t>Gelecek</a:t>
            </a:r>
            <a:r>
              <a:rPr lang="en-US" sz="2400" dirty="0"/>
              <a:t> </a:t>
            </a:r>
            <a:r>
              <a:rPr lang="en-US" sz="2400" dirty="0" err="1"/>
              <a:t>Çalışmalar</a:t>
            </a:r>
            <a:endParaRPr lang="en-US" sz="2400" dirty="0"/>
          </a:p>
          <a:p>
            <a:pPr marL="50800" indent="0">
              <a:lnSpc>
                <a:spcPct val="210000"/>
              </a:lnSpc>
              <a:spcBef>
                <a:spcPts val="100"/>
              </a:spcBef>
              <a:buNone/>
            </a:pPr>
            <a:r>
              <a:rPr lang="en-US" sz="2400" dirty="0" err="1"/>
              <a:t>Sonuç</a:t>
            </a:r>
            <a:r>
              <a:rPr lang="en-US" sz="2400" dirty="0"/>
              <a:t> </a:t>
            </a:r>
            <a:r>
              <a:rPr lang="en-US" sz="2400" dirty="0" err="1"/>
              <a:t>ve</a:t>
            </a:r>
            <a:r>
              <a:rPr lang="en-US" sz="2400" dirty="0"/>
              <a:t> </a:t>
            </a:r>
            <a:r>
              <a:rPr lang="en-US" sz="2400" dirty="0" err="1"/>
              <a:t>Değerlendirme</a:t>
            </a:r>
            <a:endParaRPr lang="en-US" sz="2400" dirty="0"/>
          </a:p>
        </p:txBody>
      </p:sp>
      <p:sp>
        <p:nvSpPr>
          <p:cNvPr id="4" name="Title 3">
            <a:extLst>
              <a:ext uri="{FF2B5EF4-FFF2-40B4-BE49-F238E27FC236}">
                <a16:creationId xmlns:a16="http://schemas.microsoft.com/office/drawing/2014/main" id="{29B1D0DD-CC7E-4994-8336-FDC31504F708}"/>
              </a:ext>
            </a:extLst>
          </p:cNvPr>
          <p:cNvSpPr>
            <a:spLocks noGrp="1"/>
          </p:cNvSpPr>
          <p:nvPr>
            <p:ph type="ctrTitle"/>
          </p:nvPr>
        </p:nvSpPr>
        <p:spPr>
          <a:xfrm>
            <a:off x="787837" y="843040"/>
            <a:ext cx="5427225" cy="1470000"/>
          </a:xfrm>
        </p:spPr>
        <p:txBody>
          <a:bodyPr/>
          <a:lstStyle/>
          <a:p>
            <a:r>
              <a:rPr lang="en-US" dirty="0" err="1"/>
              <a:t>Sunumun</a:t>
            </a:r>
            <a:r>
              <a:rPr lang="en-US" dirty="0"/>
              <a:t> </a:t>
            </a:r>
            <a:r>
              <a:rPr lang="en-US" dirty="0" err="1"/>
              <a:t>İçeriği</a:t>
            </a:r>
            <a:endParaRPr lang="en-US" dirty="0"/>
          </a:p>
        </p:txBody>
      </p:sp>
      <p:pic>
        <p:nvPicPr>
          <p:cNvPr id="5" name="Picture 4">
            <a:hlinkClick r:id="rId4" action="ppaction://hlinksldjump"/>
            <a:extLst>
              <a:ext uri="{FF2B5EF4-FFF2-40B4-BE49-F238E27FC236}">
                <a16:creationId xmlns:a16="http://schemas.microsoft.com/office/drawing/2014/main" id="{E46A5599-E18D-4CF4-B7D7-334745C7BE67}"/>
              </a:ext>
            </a:extLst>
          </p:cNvPr>
          <p:cNvPicPr>
            <a:picLocks noChangeAspect="1"/>
          </p:cNvPicPr>
          <p:nvPr/>
        </p:nvPicPr>
        <p:blipFill>
          <a:blip r:embed="rId5"/>
          <a:stretch>
            <a:fillRect/>
          </a:stretch>
        </p:blipFill>
        <p:spPr>
          <a:xfrm>
            <a:off x="1347544" y="2298746"/>
            <a:ext cx="582575" cy="582575"/>
          </a:xfrm>
          <a:prstGeom prst="rect">
            <a:avLst/>
          </a:prstGeom>
        </p:spPr>
      </p:pic>
      <p:pic>
        <p:nvPicPr>
          <p:cNvPr id="6" name="Picture 5">
            <a:hlinkClick r:id="rId6" action="ppaction://hlinksldjump"/>
            <a:extLst>
              <a:ext uri="{FF2B5EF4-FFF2-40B4-BE49-F238E27FC236}">
                <a16:creationId xmlns:a16="http://schemas.microsoft.com/office/drawing/2014/main" id="{1A504D9B-5A75-4FAE-AD74-DC28E72DC1A1}"/>
              </a:ext>
            </a:extLst>
          </p:cNvPr>
          <p:cNvPicPr>
            <a:picLocks noChangeAspect="1"/>
          </p:cNvPicPr>
          <p:nvPr/>
        </p:nvPicPr>
        <p:blipFill>
          <a:blip r:embed="rId7"/>
          <a:stretch>
            <a:fillRect/>
          </a:stretch>
        </p:blipFill>
        <p:spPr>
          <a:xfrm>
            <a:off x="1358788" y="3848504"/>
            <a:ext cx="566017" cy="561138"/>
          </a:xfrm>
          <a:prstGeom prst="rect">
            <a:avLst/>
          </a:prstGeom>
        </p:spPr>
      </p:pic>
      <p:pic>
        <p:nvPicPr>
          <p:cNvPr id="7" name="Picture 6">
            <a:hlinkClick r:id="rId8" action="ppaction://hlinksldjump"/>
            <a:extLst>
              <a:ext uri="{FF2B5EF4-FFF2-40B4-BE49-F238E27FC236}">
                <a16:creationId xmlns:a16="http://schemas.microsoft.com/office/drawing/2014/main" id="{35D37072-D8FE-4618-AE3A-88CF1DA505D6}"/>
              </a:ext>
            </a:extLst>
          </p:cNvPr>
          <p:cNvPicPr>
            <a:picLocks noChangeAspect="1"/>
          </p:cNvPicPr>
          <p:nvPr/>
        </p:nvPicPr>
        <p:blipFill>
          <a:blip r:embed="rId9"/>
          <a:stretch>
            <a:fillRect/>
          </a:stretch>
        </p:blipFill>
        <p:spPr>
          <a:xfrm>
            <a:off x="1358788" y="3076802"/>
            <a:ext cx="577552" cy="582574"/>
          </a:xfrm>
          <a:prstGeom prst="rect">
            <a:avLst/>
          </a:prstGeom>
        </p:spPr>
      </p:pic>
      <p:pic>
        <p:nvPicPr>
          <p:cNvPr id="8" name="Picture 7">
            <a:hlinkClick r:id="rId10" action="ppaction://hlinksldjump"/>
            <a:extLst>
              <a:ext uri="{FF2B5EF4-FFF2-40B4-BE49-F238E27FC236}">
                <a16:creationId xmlns:a16="http://schemas.microsoft.com/office/drawing/2014/main" id="{C2713BA9-52EA-45D6-A350-B50A9E69734D}"/>
              </a:ext>
            </a:extLst>
          </p:cNvPr>
          <p:cNvPicPr>
            <a:picLocks noChangeAspect="1"/>
          </p:cNvPicPr>
          <p:nvPr/>
        </p:nvPicPr>
        <p:blipFill>
          <a:blip r:embed="rId11"/>
          <a:stretch>
            <a:fillRect/>
          </a:stretch>
        </p:blipFill>
        <p:spPr>
          <a:xfrm>
            <a:off x="1306145" y="8494214"/>
            <a:ext cx="561138" cy="556301"/>
          </a:xfrm>
          <a:prstGeom prst="rect">
            <a:avLst/>
          </a:prstGeom>
        </p:spPr>
      </p:pic>
      <p:pic>
        <p:nvPicPr>
          <p:cNvPr id="9" name="Picture 8">
            <a:hlinkClick r:id="rId12" action="ppaction://hlinksldjump"/>
            <a:extLst>
              <a:ext uri="{FF2B5EF4-FFF2-40B4-BE49-F238E27FC236}">
                <a16:creationId xmlns:a16="http://schemas.microsoft.com/office/drawing/2014/main" id="{7A57442E-D653-4757-B7F6-A04A95F31344}"/>
              </a:ext>
            </a:extLst>
          </p:cNvPr>
          <p:cNvPicPr>
            <a:picLocks noChangeAspect="1"/>
          </p:cNvPicPr>
          <p:nvPr/>
        </p:nvPicPr>
        <p:blipFill>
          <a:blip r:embed="rId13"/>
          <a:stretch>
            <a:fillRect/>
          </a:stretch>
        </p:blipFill>
        <p:spPr>
          <a:xfrm>
            <a:off x="1381610" y="5395864"/>
            <a:ext cx="561139" cy="561139"/>
          </a:xfrm>
          <a:prstGeom prst="rect">
            <a:avLst/>
          </a:prstGeom>
        </p:spPr>
      </p:pic>
      <p:pic>
        <p:nvPicPr>
          <p:cNvPr id="10" name="Picture 9">
            <a:hlinkClick r:id="rId14" action="ppaction://hlinksldjump"/>
            <a:extLst>
              <a:ext uri="{FF2B5EF4-FFF2-40B4-BE49-F238E27FC236}">
                <a16:creationId xmlns:a16="http://schemas.microsoft.com/office/drawing/2014/main" id="{1435898E-51D3-401D-89DA-EEF40363E019}"/>
              </a:ext>
            </a:extLst>
          </p:cNvPr>
          <p:cNvPicPr>
            <a:picLocks noChangeAspect="1"/>
          </p:cNvPicPr>
          <p:nvPr/>
        </p:nvPicPr>
        <p:blipFill>
          <a:blip r:embed="rId15"/>
          <a:stretch>
            <a:fillRect/>
          </a:stretch>
        </p:blipFill>
        <p:spPr>
          <a:xfrm>
            <a:off x="1358788" y="6226854"/>
            <a:ext cx="561139" cy="561139"/>
          </a:xfrm>
          <a:prstGeom prst="rect">
            <a:avLst/>
          </a:prstGeom>
        </p:spPr>
      </p:pic>
      <p:pic>
        <p:nvPicPr>
          <p:cNvPr id="11" name="Picture 10">
            <a:extLst>
              <a:ext uri="{FF2B5EF4-FFF2-40B4-BE49-F238E27FC236}">
                <a16:creationId xmlns:a16="http://schemas.microsoft.com/office/drawing/2014/main" id="{7D25DC28-4F5A-4007-B8E1-FDE8ECF8E2C8}"/>
              </a:ext>
            </a:extLst>
          </p:cNvPr>
          <p:cNvPicPr>
            <a:picLocks noChangeAspect="1"/>
          </p:cNvPicPr>
          <p:nvPr/>
        </p:nvPicPr>
        <p:blipFill>
          <a:blip r:embed="rId16"/>
          <a:stretch>
            <a:fillRect/>
          </a:stretch>
        </p:blipFill>
        <p:spPr>
          <a:xfrm>
            <a:off x="1306145" y="6946853"/>
            <a:ext cx="561138" cy="561138"/>
          </a:xfrm>
          <a:prstGeom prst="rect">
            <a:avLst/>
          </a:prstGeom>
        </p:spPr>
      </p:pic>
      <p:pic>
        <p:nvPicPr>
          <p:cNvPr id="14" name="Picture 13">
            <a:hlinkClick r:id="rId17" action="ppaction://hlinksldjump"/>
            <a:extLst>
              <a:ext uri="{FF2B5EF4-FFF2-40B4-BE49-F238E27FC236}">
                <a16:creationId xmlns:a16="http://schemas.microsoft.com/office/drawing/2014/main" id="{AE28A4DC-5150-4481-86F2-54D9845DAA2F}"/>
              </a:ext>
            </a:extLst>
          </p:cNvPr>
          <p:cNvPicPr>
            <a:picLocks noChangeAspect="1"/>
          </p:cNvPicPr>
          <p:nvPr/>
        </p:nvPicPr>
        <p:blipFill>
          <a:blip r:embed="rId18"/>
          <a:stretch>
            <a:fillRect/>
          </a:stretch>
        </p:blipFill>
        <p:spPr>
          <a:xfrm>
            <a:off x="1379172" y="4610667"/>
            <a:ext cx="566017" cy="561138"/>
          </a:xfrm>
          <a:prstGeom prst="rect">
            <a:avLst/>
          </a:prstGeom>
        </p:spPr>
      </p:pic>
      <p:pic>
        <p:nvPicPr>
          <p:cNvPr id="21" name="Untitled video - Made with Clipchamp (1)">
            <a:hlinkClick r:id="" action="ppaction://media"/>
            <a:extLst>
              <a:ext uri="{FF2B5EF4-FFF2-40B4-BE49-F238E27FC236}">
                <a16:creationId xmlns:a16="http://schemas.microsoft.com/office/drawing/2014/main" id="{88061173-687E-472C-AD0E-6E3634458E17}"/>
              </a:ext>
            </a:extLst>
          </p:cNvPr>
          <p:cNvPicPr>
            <a:picLocks noChangeAspect="1"/>
          </p:cNvPicPr>
          <p:nvPr>
            <a:videoFile r:link="rId2"/>
            <p:extLst>
              <p:ext uri="{DAA4B4D4-6D71-4841-9C94-3DE7FCFB9230}">
                <p14:media xmlns:p14="http://schemas.microsoft.com/office/powerpoint/2010/main" r:embed="rId1"/>
              </p:ext>
            </p:extLst>
          </p:nvPr>
        </p:nvPicPr>
        <p:blipFill>
          <a:blip r:embed="rId19"/>
          <a:stretch>
            <a:fillRect/>
          </a:stretch>
        </p:blipFill>
        <p:spPr>
          <a:xfrm rot="16200000">
            <a:off x="11063835" y="2793397"/>
            <a:ext cx="8145518" cy="4727138"/>
          </a:xfrm>
          <a:prstGeom prst="rect">
            <a:avLst/>
          </a:prstGeom>
        </p:spPr>
      </p:pic>
      <p:pic>
        <p:nvPicPr>
          <p:cNvPr id="16" name="Picture 15">
            <a:extLst>
              <a:ext uri="{FF2B5EF4-FFF2-40B4-BE49-F238E27FC236}">
                <a16:creationId xmlns:a16="http://schemas.microsoft.com/office/drawing/2014/main" id="{7561B6C8-ECB2-49D3-9B6C-56161F50097F}"/>
              </a:ext>
            </a:extLst>
          </p:cNvPr>
          <p:cNvPicPr>
            <a:picLocks noChangeAspect="1"/>
          </p:cNvPicPr>
          <p:nvPr/>
        </p:nvPicPr>
        <p:blipFill>
          <a:blip r:embed="rId20"/>
          <a:stretch>
            <a:fillRect/>
          </a:stretch>
        </p:blipFill>
        <p:spPr>
          <a:xfrm>
            <a:off x="10401300" y="2243406"/>
            <a:ext cx="5821726" cy="5856797"/>
          </a:xfrm>
          <a:prstGeom prst="rect">
            <a:avLst/>
          </a:prstGeom>
        </p:spPr>
      </p:pic>
      <p:pic>
        <p:nvPicPr>
          <p:cNvPr id="25" name="Picture 24">
            <a:extLst>
              <a:ext uri="{FF2B5EF4-FFF2-40B4-BE49-F238E27FC236}">
                <a16:creationId xmlns:a16="http://schemas.microsoft.com/office/drawing/2014/main" id="{88737DF4-1FF2-43BE-B79D-C11E9EAABF85}"/>
              </a:ext>
            </a:extLst>
          </p:cNvPr>
          <p:cNvPicPr>
            <a:picLocks noChangeAspect="1"/>
          </p:cNvPicPr>
          <p:nvPr/>
        </p:nvPicPr>
        <p:blipFill>
          <a:blip r:embed="rId21"/>
          <a:stretch>
            <a:fillRect/>
          </a:stretch>
        </p:blipFill>
        <p:spPr>
          <a:xfrm>
            <a:off x="1306145" y="7718093"/>
            <a:ext cx="566018" cy="566018"/>
          </a:xfrm>
          <a:prstGeom prst="rect">
            <a:avLst/>
          </a:prstGeom>
        </p:spPr>
      </p:pic>
    </p:spTree>
    <p:extLst>
      <p:ext uri="{BB962C8B-B14F-4D97-AF65-F5344CB8AC3E}">
        <p14:creationId xmlns:p14="http://schemas.microsoft.com/office/powerpoint/2010/main" val="540307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21"/>
                                        </p:tgtEl>
                                      </p:cBhvr>
                                    </p:cmd>
                                  </p:childTnLst>
                                </p:cTn>
                              </p:par>
                              <p:par>
                                <p:cTn id="7" presetID="26"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animEffect transition="in" filter="wipe(down)">
                                      <p:cBhvr>
                                        <p:cTn id="9" dur="580">
                                          <p:stCondLst>
                                            <p:cond delay="0"/>
                                          </p:stCondLst>
                                        </p:cTn>
                                        <p:tgtEl>
                                          <p:spTgt spid="16"/>
                                        </p:tgtEl>
                                      </p:cBhvr>
                                    </p:animEffect>
                                    <p:anim calcmode="lin" valueType="num">
                                      <p:cBhvr>
                                        <p:cTn id="1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1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5" dur="26">
                                          <p:stCondLst>
                                            <p:cond delay="650"/>
                                          </p:stCondLst>
                                        </p:cTn>
                                        <p:tgtEl>
                                          <p:spTgt spid="16"/>
                                        </p:tgtEl>
                                      </p:cBhvr>
                                      <p:to x="100000" y="60000"/>
                                    </p:animScale>
                                    <p:animScale>
                                      <p:cBhvr>
                                        <p:cTn id="16" dur="166" decel="50000">
                                          <p:stCondLst>
                                            <p:cond delay="676"/>
                                          </p:stCondLst>
                                        </p:cTn>
                                        <p:tgtEl>
                                          <p:spTgt spid="16"/>
                                        </p:tgtEl>
                                      </p:cBhvr>
                                      <p:to x="100000" y="100000"/>
                                    </p:animScale>
                                    <p:animScale>
                                      <p:cBhvr>
                                        <p:cTn id="17" dur="26">
                                          <p:stCondLst>
                                            <p:cond delay="1312"/>
                                          </p:stCondLst>
                                        </p:cTn>
                                        <p:tgtEl>
                                          <p:spTgt spid="16"/>
                                        </p:tgtEl>
                                      </p:cBhvr>
                                      <p:to x="100000" y="80000"/>
                                    </p:animScale>
                                    <p:animScale>
                                      <p:cBhvr>
                                        <p:cTn id="18" dur="166" decel="50000">
                                          <p:stCondLst>
                                            <p:cond delay="1338"/>
                                          </p:stCondLst>
                                        </p:cTn>
                                        <p:tgtEl>
                                          <p:spTgt spid="16"/>
                                        </p:tgtEl>
                                      </p:cBhvr>
                                      <p:to x="100000" y="100000"/>
                                    </p:animScale>
                                    <p:animScale>
                                      <p:cBhvr>
                                        <p:cTn id="19" dur="26">
                                          <p:stCondLst>
                                            <p:cond delay="1642"/>
                                          </p:stCondLst>
                                        </p:cTn>
                                        <p:tgtEl>
                                          <p:spTgt spid="16"/>
                                        </p:tgtEl>
                                      </p:cBhvr>
                                      <p:to x="100000" y="90000"/>
                                    </p:animScale>
                                    <p:animScale>
                                      <p:cBhvr>
                                        <p:cTn id="20" dur="166" decel="50000">
                                          <p:stCondLst>
                                            <p:cond delay="1668"/>
                                          </p:stCondLst>
                                        </p:cTn>
                                        <p:tgtEl>
                                          <p:spTgt spid="16"/>
                                        </p:tgtEl>
                                      </p:cBhvr>
                                      <p:to x="100000" y="100000"/>
                                    </p:animScale>
                                    <p:animScale>
                                      <p:cBhvr>
                                        <p:cTn id="21" dur="26">
                                          <p:stCondLst>
                                            <p:cond delay="1808"/>
                                          </p:stCondLst>
                                        </p:cTn>
                                        <p:tgtEl>
                                          <p:spTgt spid="16"/>
                                        </p:tgtEl>
                                      </p:cBhvr>
                                      <p:to x="100000" y="95000"/>
                                    </p:animScale>
                                    <p:animScale>
                                      <p:cBhvr>
                                        <p:cTn id="22" dur="166" decel="50000">
                                          <p:stCondLst>
                                            <p:cond delay="1834"/>
                                          </p:stCondLst>
                                        </p:cTn>
                                        <p:tgtEl>
                                          <p:spTgt spid="16"/>
                                        </p:tgtEl>
                                      </p:cBhvr>
                                      <p:to x="100000" y="100000"/>
                                    </p:animScale>
                                  </p:childTnLst>
                                </p:cTn>
                              </p:par>
                              <p:par>
                                <p:cTn id="23" presetID="15" presetClass="entr" presetSubtype="0" fill="hold" nodeType="withEffect">
                                  <p:stCondLst>
                                    <p:cond delay="100"/>
                                  </p:stCondLst>
                                  <p:childTnLst>
                                    <p:set>
                                      <p:cBhvr>
                                        <p:cTn id="24" dur="1" fill="hold">
                                          <p:stCondLst>
                                            <p:cond delay="0"/>
                                          </p:stCondLst>
                                        </p:cTn>
                                        <p:tgtEl>
                                          <p:spTgt spid="5"/>
                                        </p:tgtEl>
                                        <p:attrNameLst>
                                          <p:attrName>style.visibility</p:attrName>
                                        </p:attrNameLst>
                                      </p:cBhvr>
                                      <p:to>
                                        <p:strVal val="visible"/>
                                      </p:to>
                                    </p:set>
                                    <p:anim calcmode="lin" valueType="num">
                                      <p:cBhvr>
                                        <p:cTn id="25" dur="1000" fill="hold"/>
                                        <p:tgtEl>
                                          <p:spTgt spid="5"/>
                                        </p:tgtEl>
                                        <p:attrNameLst>
                                          <p:attrName>ppt_w</p:attrName>
                                        </p:attrNameLst>
                                      </p:cBhvr>
                                      <p:tavLst>
                                        <p:tav tm="0">
                                          <p:val>
                                            <p:fltVal val="0"/>
                                          </p:val>
                                        </p:tav>
                                        <p:tav tm="100000">
                                          <p:val>
                                            <p:strVal val="#ppt_w"/>
                                          </p:val>
                                        </p:tav>
                                      </p:tavLst>
                                    </p:anim>
                                    <p:anim calcmode="lin" valueType="num">
                                      <p:cBhvr>
                                        <p:cTn id="26" dur="1000" fill="hold"/>
                                        <p:tgtEl>
                                          <p:spTgt spid="5"/>
                                        </p:tgtEl>
                                        <p:attrNameLst>
                                          <p:attrName>ppt_h</p:attrName>
                                        </p:attrNameLst>
                                      </p:cBhvr>
                                      <p:tavLst>
                                        <p:tav tm="0">
                                          <p:val>
                                            <p:fltVal val="0"/>
                                          </p:val>
                                        </p:tav>
                                        <p:tav tm="100000">
                                          <p:val>
                                            <p:strVal val="#ppt_h"/>
                                          </p:val>
                                        </p:tav>
                                      </p:tavLst>
                                    </p:anim>
                                    <p:anim calcmode="lin" valueType="num">
                                      <p:cBhvr>
                                        <p:cTn id="27"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28" dur="1000" fill="hold"/>
                                        <p:tgtEl>
                                          <p:spTgt spid="5"/>
                                        </p:tgtEl>
                                        <p:attrNameLst>
                                          <p:attrName>ppt_y</p:attrName>
                                        </p:attrNameLst>
                                      </p:cBhvr>
                                      <p:tavLst>
                                        <p:tav tm="0" fmla="#ppt_y+(sin(-2*pi*(1-$))*-#ppt_x+cos(-2*pi*(1-$))*(1-#ppt_y))*(1-$)">
                                          <p:val>
                                            <p:fltVal val="0"/>
                                          </p:val>
                                        </p:tav>
                                        <p:tav tm="100000">
                                          <p:val>
                                            <p:fltVal val="1"/>
                                          </p:val>
                                        </p:tav>
                                      </p:tavLst>
                                    </p:anim>
                                  </p:childTnLst>
                                </p:cTn>
                              </p:par>
                              <p:par>
                                <p:cTn id="29" presetID="15" presetClass="entr" presetSubtype="0" fill="hold" nodeType="withEffect">
                                  <p:stCondLst>
                                    <p:cond delay="1000"/>
                                  </p:stCondLst>
                                  <p:childTnLst>
                                    <p:set>
                                      <p:cBhvr>
                                        <p:cTn id="30" dur="1" fill="hold">
                                          <p:stCondLst>
                                            <p:cond delay="0"/>
                                          </p:stCondLst>
                                        </p:cTn>
                                        <p:tgtEl>
                                          <p:spTgt spid="2">
                                            <p:txEl>
                                              <p:pRg st="0" end="0"/>
                                            </p:txEl>
                                          </p:spTgt>
                                        </p:tgtEl>
                                        <p:attrNameLst>
                                          <p:attrName>style.visibility</p:attrName>
                                        </p:attrNameLst>
                                      </p:cBhvr>
                                      <p:to>
                                        <p:strVal val="visible"/>
                                      </p:to>
                                    </p:set>
                                    <p:anim calcmode="lin" valueType="num">
                                      <p:cBhvr>
                                        <p:cTn id="31"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2"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3" dur="1000" fill="hold"/>
                                        <p:tgtEl>
                                          <p:spTgt spid="2">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2">
                                            <p:txEl>
                                              <p:pRg st="0" end="0"/>
                                            </p:txEl>
                                          </p:spTgt>
                                        </p:tgtEl>
                                        <p:attrNameLst>
                                          <p:attrName>ppt_y</p:attrName>
                                        </p:attrNameLst>
                                      </p:cBhvr>
                                      <p:tavLst>
                                        <p:tav tm="0" fmla="#ppt_y+(sin(-2*pi*(1-$))*-#ppt_x+cos(-2*pi*(1-$))*(1-#ppt_y))*(1-$)">
                                          <p:val>
                                            <p:fltVal val="0"/>
                                          </p:val>
                                        </p:tav>
                                        <p:tav tm="100000">
                                          <p:val>
                                            <p:fltVal val="1"/>
                                          </p:val>
                                        </p:tav>
                                      </p:tavLst>
                                    </p:anim>
                                  </p:childTnLst>
                                </p:cTn>
                              </p:par>
                              <p:par>
                                <p:cTn id="35" presetID="15" presetClass="entr" presetSubtype="0" fill="hold" nodeType="withEffect">
                                  <p:stCondLst>
                                    <p:cond delay="200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7"/>
                                        </p:tgtEl>
                                        <p:attrNameLst>
                                          <p:attrName>ppt_y</p:attrName>
                                        </p:attrNameLst>
                                      </p:cBhvr>
                                      <p:tavLst>
                                        <p:tav tm="0" fmla="#ppt_y+(sin(-2*pi*(1-$))*-#ppt_x+cos(-2*pi*(1-$))*(1-#ppt_y))*(1-$)">
                                          <p:val>
                                            <p:fltVal val="0"/>
                                          </p:val>
                                        </p:tav>
                                        <p:tav tm="100000">
                                          <p:val>
                                            <p:fltVal val="1"/>
                                          </p:val>
                                        </p:tav>
                                      </p:tavLst>
                                    </p:anim>
                                  </p:childTnLst>
                                </p:cTn>
                              </p:par>
                              <p:par>
                                <p:cTn id="41" presetID="15" presetClass="entr" presetSubtype="0" fill="hold" nodeType="withEffect">
                                  <p:stCondLst>
                                    <p:cond delay="3000"/>
                                  </p:stCondLst>
                                  <p:childTnLst>
                                    <p:set>
                                      <p:cBhvr>
                                        <p:cTn id="42" dur="1" fill="hold">
                                          <p:stCondLst>
                                            <p:cond delay="0"/>
                                          </p:stCondLst>
                                        </p:cTn>
                                        <p:tgtEl>
                                          <p:spTgt spid="2">
                                            <p:txEl>
                                              <p:pRg st="1" end="1"/>
                                            </p:txEl>
                                          </p:spTgt>
                                        </p:tgtEl>
                                        <p:attrNameLst>
                                          <p:attrName>style.visibility</p:attrName>
                                        </p:attrNameLst>
                                      </p:cBhvr>
                                      <p:to>
                                        <p:strVal val="visible"/>
                                      </p:to>
                                    </p:set>
                                    <p:anim calcmode="lin" valueType="num">
                                      <p:cBhvr>
                                        <p:cTn id="43" dur="1000" fill="hold"/>
                                        <p:tgtEl>
                                          <p:spTgt spid="2">
                                            <p:txEl>
                                              <p:pRg st="1" end="1"/>
                                            </p:txEl>
                                          </p:spTgt>
                                        </p:tgtEl>
                                        <p:attrNameLst>
                                          <p:attrName>ppt_w</p:attrName>
                                        </p:attrNameLst>
                                      </p:cBhvr>
                                      <p:tavLst>
                                        <p:tav tm="0">
                                          <p:val>
                                            <p:fltVal val="0"/>
                                          </p:val>
                                        </p:tav>
                                        <p:tav tm="100000">
                                          <p:val>
                                            <p:strVal val="#ppt_w"/>
                                          </p:val>
                                        </p:tav>
                                      </p:tavLst>
                                    </p:anim>
                                    <p:anim calcmode="lin" valueType="num">
                                      <p:cBhvr>
                                        <p:cTn id="44" dur="1000" fill="hold"/>
                                        <p:tgtEl>
                                          <p:spTgt spid="2">
                                            <p:txEl>
                                              <p:pRg st="1" end="1"/>
                                            </p:txEl>
                                          </p:spTgt>
                                        </p:tgtEl>
                                        <p:attrNameLst>
                                          <p:attrName>ppt_h</p:attrName>
                                        </p:attrNameLst>
                                      </p:cBhvr>
                                      <p:tavLst>
                                        <p:tav tm="0">
                                          <p:val>
                                            <p:fltVal val="0"/>
                                          </p:val>
                                        </p:tav>
                                        <p:tav tm="100000">
                                          <p:val>
                                            <p:strVal val="#ppt_h"/>
                                          </p:val>
                                        </p:tav>
                                      </p:tavLst>
                                    </p:anim>
                                    <p:anim calcmode="lin" valueType="num">
                                      <p:cBhvr>
                                        <p:cTn id="45" dur="1000" fill="hold"/>
                                        <p:tgtEl>
                                          <p:spTgt spid="2">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46" dur="1000" fill="hold"/>
                                        <p:tgtEl>
                                          <p:spTgt spid="2">
                                            <p:txEl>
                                              <p:pRg st="1" end="1"/>
                                            </p:txEl>
                                          </p:spTgt>
                                        </p:tgtEl>
                                        <p:attrNameLst>
                                          <p:attrName>ppt_y</p:attrName>
                                        </p:attrNameLst>
                                      </p:cBhvr>
                                      <p:tavLst>
                                        <p:tav tm="0" fmla="#ppt_y+(sin(-2*pi*(1-$))*-#ppt_x+cos(-2*pi*(1-$))*(1-#ppt_y))*(1-$)">
                                          <p:val>
                                            <p:fltVal val="0"/>
                                          </p:val>
                                        </p:tav>
                                        <p:tav tm="100000">
                                          <p:val>
                                            <p:fltVal val="1"/>
                                          </p:val>
                                        </p:tav>
                                      </p:tavLst>
                                    </p:anim>
                                  </p:childTnLst>
                                </p:cTn>
                              </p:par>
                              <p:par>
                                <p:cTn id="47" presetID="15" presetClass="entr" presetSubtype="0" fill="hold" nodeType="withEffect">
                                  <p:stCondLst>
                                    <p:cond delay="4000"/>
                                  </p:stCondLst>
                                  <p:childTnLst>
                                    <p:set>
                                      <p:cBhvr>
                                        <p:cTn id="48" dur="1" fill="hold">
                                          <p:stCondLst>
                                            <p:cond delay="0"/>
                                          </p:stCondLst>
                                        </p:cTn>
                                        <p:tgtEl>
                                          <p:spTgt spid="6"/>
                                        </p:tgtEl>
                                        <p:attrNameLst>
                                          <p:attrName>style.visibility</p:attrName>
                                        </p:attrNameLst>
                                      </p:cBhvr>
                                      <p:to>
                                        <p:strVal val="visible"/>
                                      </p:to>
                                    </p:set>
                                    <p:anim calcmode="lin" valueType="num">
                                      <p:cBhvr>
                                        <p:cTn id="49" dur="1000" fill="hold"/>
                                        <p:tgtEl>
                                          <p:spTgt spid="6"/>
                                        </p:tgtEl>
                                        <p:attrNameLst>
                                          <p:attrName>ppt_w</p:attrName>
                                        </p:attrNameLst>
                                      </p:cBhvr>
                                      <p:tavLst>
                                        <p:tav tm="0">
                                          <p:val>
                                            <p:fltVal val="0"/>
                                          </p:val>
                                        </p:tav>
                                        <p:tav tm="100000">
                                          <p:val>
                                            <p:strVal val="#ppt_w"/>
                                          </p:val>
                                        </p:tav>
                                      </p:tavLst>
                                    </p:anim>
                                    <p:anim calcmode="lin" valueType="num">
                                      <p:cBhvr>
                                        <p:cTn id="50" dur="1000" fill="hold"/>
                                        <p:tgtEl>
                                          <p:spTgt spid="6"/>
                                        </p:tgtEl>
                                        <p:attrNameLst>
                                          <p:attrName>ppt_h</p:attrName>
                                        </p:attrNameLst>
                                      </p:cBhvr>
                                      <p:tavLst>
                                        <p:tav tm="0">
                                          <p:val>
                                            <p:fltVal val="0"/>
                                          </p:val>
                                        </p:tav>
                                        <p:tav tm="100000">
                                          <p:val>
                                            <p:strVal val="#ppt_h"/>
                                          </p:val>
                                        </p:tav>
                                      </p:tavLst>
                                    </p:anim>
                                    <p:anim calcmode="lin" valueType="num">
                                      <p:cBhvr>
                                        <p:cTn id="5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52" dur="1000" fill="hold"/>
                                        <p:tgtEl>
                                          <p:spTgt spid="6"/>
                                        </p:tgtEl>
                                        <p:attrNameLst>
                                          <p:attrName>ppt_y</p:attrName>
                                        </p:attrNameLst>
                                      </p:cBhvr>
                                      <p:tavLst>
                                        <p:tav tm="0" fmla="#ppt_y+(sin(-2*pi*(1-$))*-#ppt_x+cos(-2*pi*(1-$))*(1-#ppt_y))*(1-$)">
                                          <p:val>
                                            <p:fltVal val="0"/>
                                          </p:val>
                                        </p:tav>
                                        <p:tav tm="100000">
                                          <p:val>
                                            <p:fltVal val="1"/>
                                          </p:val>
                                        </p:tav>
                                      </p:tavLst>
                                    </p:anim>
                                  </p:childTnLst>
                                </p:cTn>
                              </p:par>
                              <p:par>
                                <p:cTn id="53" presetID="15" presetClass="entr" presetSubtype="0" fill="hold" nodeType="withEffect">
                                  <p:stCondLst>
                                    <p:cond delay="5000"/>
                                  </p:stCondLst>
                                  <p:childTnLst>
                                    <p:set>
                                      <p:cBhvr>
                                        <p:cTn id="54" dur="1" fill="hold">
                                          <p:stCondLst>
                                            <p:cond delay="0"/>
                                          </p:stCondLst>
                                        </p:cTn>
                                        <p:tgtEl>
                                          <p:spTgt spid="2">
                                            <p:txEl>
                                              <p:pRg st="2" end="2"/>
                                            </p:txEl>
                                          </p:spTgt>
                                        </p:tgtEl>
                                        <p:attrNameLst>
                                          <p:attrName>style.visibility</p:attrName>
                                        </p:attrNameLst>
                                      </p:cBhvr>
                                      <p:to>
                                        <p:strVal val="visible"/>
                                      </p:to>
                                    </p:set>
                                    <p:anim calcmode="lin" valueType="num">
                                      <p:cBhvr>
                                        <p:cTn id="55" dur="1000" fill="hold"/>
                                        <p:tgtEl>
                                          <p:spTgt spid="2">
                                            <p:txEl>
                                              <p:pRg st="2" end="2"/>
                                            </p:txEl>
                                          </p:spTgt>
                                        </p:tgtEl>
                                        <p:attrNameLst>
                                          <p:attrName>ppt_w</p:attrName>
                                        </p:attrNameLst>
                                      </p:cBhvr>
                                      <p:tavLst>
                                        <p:tav tm="0">
                                          <p:val>
                                            <p:fltVal val="0"/>
                                          </p:val>
                                        </p:tav>
                                        <p:tav tm="100000">
                                          <p:val>
                                            <p:strVal val="#ppt_w"/>
                                          </p:val>
                                        </p:tav>
                                      </p:tavLst>
                                    </p:anim>
                                    <p:anim calcmode="lin" valueType="num">
                                      <p:cBhvr>
                                        <p:cTn id="56" dur="1000" fill="hold"/>
                                        <p:tgtEl>
                                          <p:spTgt spid="2">
                                            <p:txEl>
                                              <p:pRg st="2" end="2"/>
                                            </p:txEl>
                                          </p:spTgt>
                                        </p:tgtEl>
                                        <p:attrNameLst>
                                          <p:attrName>ppt_h</p:attrName>
                                        </p:attrNameLst>
                                      </p:cBhvr>
                                      <p:tavLst>
                                        <p:tav tm="0">
                                          <p:val>
                                            <p:fltVal val="0"/>
                                          </p:val>
                                        </p:tav>
                                        <p:tav tm="100000">
                                          <p:val>
                                            <p:strVal val="#ppt_h"/>
                                          </p:val>
                                        </p:tav>
                                      </p:tavLst>
                                    </p:anim>
                                    <p:anim calcmode="lin" valueType="num">
                                      <p:cBhvr>
                                        <p:cTn id="57" dur="1000" fill="hold"/>
                                        <p:tgtEl>
                                          <p:spTgt spid="2">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58" dur="1000" fill="hold"/>
                                        <p:tgtEl>
                                          <p:spTgt spid="2">
                                            <p:txEl>
                                              <p:pRg st="2" end="2"/>
                                            </p:txEl>
                                          </p:spTgt>
                                        </p:tgtEl>
                                        <p:attrNameLst>
                                          <p:attrName>ppt_y</p:attrName>
                                        </p:attrNameLst>
                                      </p:cBhvr>
                                      <p:tavLst>
                                        <p:tav tm="0" fmla="#ppt_y+(sin(-2*pi*(1-$))*-#ppt_x+cos(-2*pi*(1-$))*(1-#ppt_y))*(1-$)">
                                          <p:val>
                                            <p:fltVal val="0"/>
                                          </p:val>
                                        </p:tav>
                                        <p:tav tm="100000">
                                          <p:val>
                                            <p:fltVal val="1"/>
                                          </p:val>
                                        </p:tav>
                                      </p:tavLst>
                                    </p:anim>
                                  </p:childTnLst>
                                </p:cTn>
                              </p:par>
                              <p:par>
                                <p:cTn id="59" presetID="15" presetClass="entr" presetSubtype="0" fill="hold" nodeType="withEffect">
                                  <p:stCondLst>
                                    <p:cond delay="6000"/>
                                  </p:stCondLst>
                                  <p:childTnLst>
                                    <p:set>
                                      <p:cBhvr>
                                        <p:cTn id="60" dur="1" fill="hold">
                                          <p:stCondLst>
                                            <p:cond delay="0"/>
                                          </p:stCondLst>
                                        </p:cTn>
                                        <p:tgtEl>
                                          <p:spTgt spid="14"/>
                                        </p:tgtEl>
                                        <p:attrNameLst>
                                          <p:attrName>style.visibility</p:attrName>
                                        </p:attrNameLst>
                                      </p:cBhvr>
                                      <p:to>
                                        <p:strVal val="visible"/>
                                      </p:to>
                                    </p:set>
                                    <p:anim calcmode="lin" valueType="num">
                                      <p:cBhvr>
                                        <p:cTn id="61" dur="1000" fill="hold"/>
                                        <p:tgtEl>
                                          <p:spTgt spid="14"/>
                                        </p:tgtEl>
                                        <p:attrNameLst>
                                          <p:attrName>ppt_w</p:attrName>
                                        </p:attrNameLst>
                                      </p:cBhvr>
                                      <p:tavLst>
                                        <p:tav tm="0">
                                          <p:val>
                                            <p:fltVal val="0"/>
                                          </p:val>
                                        </p:tav>
                                        <p:tav tm="100000">
                                          <p:val>
                                            <p:strVal val="#ppt_w"/>
                                          </p:val>
                                        </p:tav>
                                      </p:tavLst>
                                    </p:anim>
                                    <p:anim calcmode="lin" valueType="num">
                                      <p:cBhvr>
                                        <p:cTn id="62" dur="1000" fill="hold"/>
                                        <p:tgtEl>
                                          <p:spTgt spid="14"/>
                                        </p:tgtEl>
                                        <p:attrNameLst>
                                          <p:attrName>ppt_h</p:attrName>
                                        </p:attrNameLst>
                                      </p:cBhvr>
                                      <p:tavLst>
                                        <p:tav tm="0">
                                          <p:val>
                                            <p:fltVal val="0"/>
                                          </p:val>
                                        </p:tav>
                                        <p:tav tm="100000">
                                          <p:val>
                                            <p:strVal val="#ppt_h"/>
                                          </p:val>
                                        </p:tav>
                                      </p:tavLst>
                                    </p:anim>
                                    <p:anim calcmode="lin" valueType="num">
                                      <p:cBhvr>
                                        <p:cTn id="63" dur="1000" fill="hold"/>
                                        <p:tgtEl>
                                          <p:spTgt spid="14"/>
                                        </p:tgtEl>
                                        <p:attrNameLst>
                                          <p:attrName>ppt_x</p:attrName>
                                        </p:attrNameLst>
                                      </p:cBhvr>
                                      <p:tavLst>
                                        <p:tav tm="0" fmla="#ppt_x+(cos(-2*pi*(1-$))*-#ppt_x-sin(-2*pi*(1-$))*(1-#ppt_y))*(1-$)">
                                          <p:val>
                                            <p:fltVal val="0"/>
                                          </p:val>
                                        </p:tav>
                                        <p:tav tm="100000">
                                          <p:val>
                                            <p:fltVal val="1"/>
                                          </p:val>
                                        </p:tav>
                                      </p:tavLst>
                                    </p:anim>
                                    <p:anim calcmode="lin" valueType="num">
                                      <p:cBhvr>
                                        <p:cTn id="64" dur="1000" fill="hold"/>
                                        <p:tgtEl>
                                          <p:spTgt spid="14"/>
                                        </p:tgtEl>
                                        <p:attrNameLst>
                                          <p:attrName>ppt_y</p:attrName>
                                        </p:attrNameLst>
                                      </p:cBhvr>
                                      <p:tavLst>
                                        <p:tav tm="0" fmla="#ppt_y+(sin(-2*pi*(1-$))*-#ppt_x+cos(-2*pi*(1-$))*(1-#ppt_y))*(1-$)">
                                          <p:val>
                                            <p:fltVal val="0"/>
                                          </p:val>
                                        </p:tav>
                                        <p:tav tm="100000">
                                          <p:val>
                                            <p:fltVal val="1"/>
                                          </p:val>
                                        </p:tav>
                                      </p:tavLst>
                                    </p:anim>
                                  </p:childTnLst>
                                </p:cTn>
                              </p:par>
                              <p:par>
                                <p:cTn id="65" presetID="15" presetClass="entr" presetSubtype="0" fill="hold" nodeType="withEffect">
                                  <p:stCondLst>
                                    <p:cond delay="7000"/>
                                  </p:stCondLst>
                                  <p:childTnLst>
                                    <p:set>
                                      <p:cBhvr>
                                        <p:cTn id="66" dur="1" fill="hold">
                                          <p:stCondLst>
                                            <p:cond delay="0"/>
                                          </p:stCondLst>
                                        </p:cTn>
                                        <p:tgtEl>
                                          <p:spTgt spid="2">
                                            <p:txEl>
                                              <p:pRg st="3" end="3"/>
                                            </p:txEl>
                                          </p:spTgt>
                                        </p:tgtEl>
                                        <p:attrNameLst>
                                          <p:attrName>style.visibility</p:attrName>
                                        </p:attrNameLst>
                                      </p:cBhvr>
                                      <p:to>
                                        <p:strVal val="visible"/>
                                      </p:to>
                                    </p:set>
                                    <p:anim calcmode="lin" valueType="num">
                                      <p:cBhvr>
                                        <p:cTn id="67" dur="1000" fill="hold"/>
                                        <p:tgtEl>
                                          <p:spTgt spid="2">
                                            <p:txEl>
                                              <p:pRg st="3" end="3"/>
                                            </p:txEl>
                                          </p:spTgt>
                                        </p:tgtEl>
                                        <p:attrNameLst>
                                          <p:attrName>ppt_w</p:attrName>
                                        </p:attrNameLst>
                                      </p:cBhvr>
                                      <p:tavLst>
                                        <p:tav tm="0">
                                          <p:val>
                                            <p:fltVal val="0"/>
                                          </p:val>
                                        </p:tav>
                                        <p:tav tm="100000">
                                          <p:val>
                                            <p:strVal val="#ppt_w"/>
                                          </p:val>
                                        </p:tav>
                                      </p:tavLst>
                                    </p:anim>
                                    <p:anim calcmode="lin" valueType="num">
                                      <p:cBhvr>
                                        <p:cTn id="68" dur="1000" fill="hold"/>
                                        <p:tgtEl>
                                          <p:spTgt spid="2">
                                            <p:txEl>
                                              <p:pRg st="3" end="3"/>
                                            </p:txEl>
                                          </p:spTgt>
                                        </p:tgtEl>
                                        <p:attrNameLst>
                                          <p:attrName>ppt_h</p:attrName>
                                        </p:attrNameLst>
                                      </p:cBhvr>
                                      <p:tavLst>
                                        <p:tav tm="0">
                                          <p:val>
                                            <p:fltVal val="0"/>
                                          </p:val>
                                        </p:tav>
                                        <p:tav tm="100000">
                                          <p:val>
                                            <p:strVal val="#ppt_h"/>
                                          </p:val>
                                        </p:tav>
                                      </p:tavLst>
                                    </p:anim>
                                    <p:anim calcmode="lin" valueType="num">
                                      <p:cBhvr>
                                        <p:cTn id="69" dur="1000" fill="hold"/>
                                        <p:tgtEl>
                                          <p:spTgt spid="2">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70" dur="1000" fill="hold"/>
                                        <p:tgtEl>
                                          <p:spTgt spid="2">
                                            <p:txEl>
                                              <p:pRg st="3" end="3"/>
                                            </p:txEl>
                                          </p:spTgt>
                                        </p:tgtEl>
                                        <p:attrNameLst>
                                          <p:attrName>ppt_y</p:attrName>
                                        </p:attrNameLst>
                                      </p:cBhvr>
                                      <p:tavLst>
                                        <p:tav tm="0" fmla="#ppt_y+(sin(-2*pi*(1-$))*-#ppt_x+cos(-2*pi*(1-$))*(1-#ppt_y))*(1-$)">
                                          <p:val>
                                            <p:fltVal val="0"/>
                                          </p:val>
                                        </p:tav>
                                        <p:tav tm="100000">
                                          <p:val>
                                            <p:fltVal val="1"/>
                                          </p:val>
                                        </p:tav>
                                      </p:tavLst>
                                    </p:anim>
                                  </p:childTnLst>
                                </p:cTn>
                              </p:par>
                              <p:par>
                                <p:cTn id="71" presetID="15" presetClass="entr" presetSubtype="0" fill="hold" nodeType="withEffect">
                                  <p:stCondLst>
                                    <p:cond delay="8000"/>
                                  </p:stCondLst>
                                  <p:childTnLst>
                                    <p:set>
                                      <p:cBhvr>
                                        <p:cTn id="72" dur="1" fill="hold">
                                          <p:stCondLst>
                                            <p:cond delay="0"/>
                                          </p:stCondLst>
                                        </p:cTn>
                                        <p:tgtEl>
                                          <p:spTgt spid="9"/>
                                        </p:tgtEl>
                                        <p:attrNameLst>
                                          <p:attrName>style.visibility</p:attrName>
                                        </p:attrNameLst>
                                      </p:cBhvr>
                                      <p:to>
                                        <p:strVal val="visible"/>
                                      </p:to>
                                    </p:set>
                                    <p:anim calcmode="lin" valueType="num">
                                      <p:cBhvr>
                                        <p:cTn id="73" dur="1000" fill="hold"/>
                                        <p:tgtEl>
                                          <p:spTgt spid="9"/>
                                        </p:tgtEl>
                                        <p:attrNameLst>
                                          <p:attrName>ppt_w</p:attrName>
                                        </p:attrNameLst>
                                      </p:cBhvr>
                                      <p:tavLst>
                                        <p:tav tm="0">
                                          <p:val>
                                            <p:fltVal val="0"/>
                                          </p:val>
                                        </p:tav>
                                        <p:tav tm="100000">
                                          <p:val>
                                            <p:strVal val="#ppt_w"/>
                                          </p:val>
                                        </p:tav>
                                      </p:tavLst>
                                    </p:anim>
                                    <p:anim calcmode="lin" valueType="num">
                                      <p:cBhvr>
                                        <p:cTn id="74" dur="1000" fill="hold"/>
                                        <p:tgtEl>
                                          <p:spTgt spid="9"/>
                                        </p:tgtEl>
                                        <p:attrNameLst>
                                          <p:attrName>ppt_h</p:attrName>
                                        </p:attrNameLst>
                                      </p:cBhvr>
                                      <p:tavLst>
                                        <p:tav tm="0">
                                          <p:val>
                                            <p:fltVal val="0"/>
                                          </p:val>
                                        </p:tav>
                                        <p:tav tm="100000">
                                          <p:val>
                                            <p:strVal val="#ppt_h"/>
                                          </p:val>
                                        </p:tav>
                                      </p:tavLst>
                                    </p:anim>
                                    <p:anim calcmode="lin" valueType="num">
                                      <p:cBhvr>
                                        <p:cTn id="7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9"/>
                                        </p:tgtEl>
                                        <p:attrNameLst>
                                          <p:attrName>ppt_y</p:attrName>
                                        </p:attrNameLst>
                                      </p:cBhvr>
                                      <p:tavLst>
                                        <p:tav tm="0" fmla="#ppt_y+(sin(-2*pi*(1-$))*-#ppt_x+cos(-2*pi*(1-$))*(1-#ppt_y))*(1-$)">
                                          <p:val>
                                            <p:fltVal val="0"/>
                                          </p:val>
                                        </p:tav>
                                        <p:tav tm="100000">
                                          <p:val>
                                            <p:fltVal val="1"/>
                                          </p:val>
                                        </p:tav>
                                      </p:tavLst>
                                    </p:anim>
                                  </p:childTnLst>
                                </p:cTn>
                              </p:par>
                              <p:par>
                                <p:cTn id="77" presetID="15" presetClass="entr" presetSubtype="0" fill="hold" nodeType="withEffect">
                                  <p:stCondLst>
                                    <p:cond delay="9000"/>
                                  </p:stCondLst>
                                  <p:childTnLst>
                                    <p:set>
                                      <p:cBhvr>
                                        <p:cTn id="78" dur="1" fill="hold">
                                          <p:stCondLst>
                                            <p:cond delay="0"/>
                                          </p:stCondLst>
                                        </p:cTn>
                                        <p:tgtEl>
                                          <p:spTgt spid="2">
                                            <p:txEl>
                                              <p:pRg st="4" end="4"/>
                                            </p:txEl>
                                          </p:spTgt>
                                        </p:tgtEl>
                                        <p:attrNameLst>
                                          <p:attrName>style.visibility</p:attrName>
                                        </p:attrNameLst>
                                      </p:cBhvr>
                                      <p:to>
                                        <p:strVal val="visible"/>
                                      </p:to>
                                    </p:set>
                                    <p:anim calcmode="lin" valueType="num">
                                      <p:cBhvr>
                                        <p:cTn id="79" dur="1000" fill="hold"/>
                                        <p:tgtEl>
                                          <p:spTgt spid="2">
                                            <p:txEl>
                                              <p:pRg st="4" end="4"/>
                                            </p:txEl>
                                          </p:spTgt>
                                        </p:tgtEl>
                                        <p:attrNameLst>
                                          <p:attrName>ppt_w</p:attrName>
                                        </p:attrNameLst>
                                      </p:cBhvr>
                                      <p:tavLst>
                                        <p:tav tm="0">
                                          <p:val>
                                            <p:fltVal val="0"/>
                                          </p:val>
                                        </p:tav>
                                        <p:tav tm="100000">
                                          <p:val>
                                            <p:strVal val="#ppt_w"/>
                                          </p:val>
                                        </p:tav>
                                      </p:tavLst>
                                    </p:anim>
                                    <p:anim calcmode="lin" valueType="num">
                                      <p:cBhvr>
                                        <p:cTn id="80" dur="1000" fill="hold"/>
                                        <p:tgtEl>
                                          <p:spTgt spid="2">
                                            <p:txEl>
                                              <p:pRg st="4" end="4"/>
                                            </p:txEl>
                                          </p:spTgt>
                                        </p:tgtEl>
                                        <p:attrNameLst>
                                          <p:attrName>ppt_h</p:attrName>
                                        </p:attrNameLst>
                                      </p:cBhvr>
                                      <p:tavLst>
                                        <p:tav tm="0">
                                          <p:val>
                                            <p:fltVal val="0"/>
                                          </p:val>
                                        </p:tav>
                                        <p:tav tm="100000">
                                          <p:val>
                                            <p:strVal val="#ppt_h"/>
                                          </p:val>
                                        </p:tav>
                                      </p:tavLst>
                                    </p:anim>
                                    <p:anim calcmode="lin" valueType="num">
                                      <p:cBhvr>
                                        <p:cTn id="81" dur="1000" fill="hold"/>
                                        <p:tgtEl>
                                          <p:spTgt spid="2">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82" dur="1000" fill="hold"/>
                                        <p:tgtEl>
                                          <p:spTgt spid="2">
                                            <p:txEl>
                                              <p:pRg st="4" end="4"/>
                                            </p:txEl>
                                          </p:spTgt>
                                        </p:tgtEl>
                                        <p:attrNameLst>
                                          <p:attrName>ppt_y</p:attrName>
                                        </p:attrNameLst>
                                      </p:cBhvr>
                                      <p:tavLst>
                                        <p:tav tm="0" fmla="#ppt_y+(sin(-2*pi*(1-$))*-#ppt_x+cos(-2*pi*(1-$))*(1-#ppt_y))*(1-$)">
                                          <p:val>
                                            <p:fltVal val="0"/>
                                          </p:val>
                                        </p:tav>
                                        <p:tav tm="100000">
                                          <p:val>
                                            <p:fltVal val="1"/>
                                          </p:val>
                                        </p:tav>
                                      </p:tavLst>
                                    </p:anim>
                                  </p:childTnLst>
                                </p:cTn>
                              </p:par>
                              <p:par>
                                <p:cTn id="83" presetID="15" presetClass="entr" presetSubtype="0" fill="hold" nodeType="withEffect">
                                  <p:stCondLst>
                                    <p:cond delay="10000"/>
                                  </p:stCondLst>
                                  <p:childTnLst>
                                    <p:set>
                                      <p:cBhvr>
                                        <p:cTn id="84" dur="1" fill="hold">
                                          <p:stCondLst>
                                            <p:cond delay="0"/>
                                          </p:stCondLst>
                                        </p:cTn>
                                        <p:tgtEl>
                                          <p:spTgt spid="10"/>
                                        </p:tgtEl>
                                        <p:attrNameLst>
                                          <p:attrName>style.visibility</p:attrName>
                                        </p:attrNameLst>
                                      </p:cBhvr>
                                      <p:to>
                                        <p:strVal val="visible"/>
                                      </p:to>
                                    </p:set>
                                    <p:anim calcmode="lin" valueType="num">
                                      <p:cBhvr>
                                        <p:cTn id="85" dur="1000" fill="hold"/>
                                        <p:tgtEl>
                                          <p:spTgt spid="10"/>
                                        </p:tgtEl>
                                        <p:attrNameLst>
                                          <p:attrName>ppt_w</p:attrName>
                                        </p:attrNameLst>
                                      </p:cBhvr>
                                      <p:tavLst>
                                        <p:tav tm="0">
                                          <p:val>
                                            <p:fltVal val="0"/>
                                          </p:val>
                                        </p:tav>
                                        <p:tav tm="100000">
                                          <p:val>
                                            <p:strVal val="#ppt_w"/>
                                          </p:val>
                                        </p:tav>
                                      </p:tavLst>
                                    </p:anim>
                                    <p:anim calcmode="lin" valueType="num">
                                      <p:cBhvr>
                                        <p:cTn id="86" dur="1000" fill="hold"/>
                                        <p:tgtEl>
                                          <p:spTgt spid="10"/>
                                        </p:tgtEl>
                                        <p:attrNameLst>
                                          <p:attrName>ppt_h</p:attrName>
                                        </p:attrNameLst>
                                      </p:cBhvr>
                                      <p:tavLst>
                                        <p:tav tm="0">
                                          <p:val>
                                            <p:fltVal val="0"/>
                                          </p:val>
                                        </p:tav>
                                        <p:tav tm="100000">
                                          <p:val>
                                            <p:strVal val="#ppt_h"/>
                                          </p:val>
                                        </p:tav>
                                      </p:tavLst>
                                    </p:anim>
                                    <p:anim calcmode="lin" valueType="num">
                                      <p:cBhvr>
                                        <p:cTn id="87"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88" dur="1000" fill="hold"/>
                                        <p:tgtEl>
                                          <p:spTgt spid="10"/>
                                        </p:tgtEl>
                                        <p:attrNameLst>
                                          <p:attrName>ppt_y</p:attrName>
                                        </p:attrNameLst>
                                      </p:cBhvr>
                                      <p:tavLst>
                                        <p:tav tm="0" fmla="#ppt_y+(sin(-2*pi*(1-$))*-#ppt_x+cos(-2*pi*(1-$))*(1-#ppt_y))*(1-$)">
                                          <p:val>
                                            <p:fltVal val="0"/>
                                          </p:val>
                                        </p:tav>
                                        <p:tav tm="100000">
                                          <p:val>
                                            <p:fltVal val="1"/>
                                          </p:val>
                                        </p:tav>
                                      </p:tavLst>
                                    </p:anim>
                                  </p:childTnLst>
                                </p:cTn>
                              </p:par>
                              <p:par>
                                <p:cTn id="89" presetID="15" presetClass="entr" presetSubtype="0" fill="hold" nodeType="withEffect">
                                  <p:stCondLst>
                                    <p:cond delay="11000"/>
                                  </p:stCondLst>
                                  <p:childTnLst>
                                    <p:set>
                                      <p:cBhvr>
                                        <p:cTn id="90" dur="1" fill="hold">
                                          <p:stCondLst>
                                            <p:cond delay="0"/>
                                          </p:stCondLst>
                                        </p:cTn>
                                        <p:tgtEl>
                                          <p:spTgt spid="2">
                                            <p:txEl>
                                              <p:pRg st="5" end="5"/>
                                            </p:txEl>
                                          </p:spTgt>
                                        </p:tgtEl>
                                        <p:attrNameLst>
                                          <p:attrName>style.visibility</p:attrName>
                                        </p:attrNameLst>
                                      </p:cBhvr>
                                      <p:to>
                                        <p:strVal val="visible"/>
                                      </p:to>
                                    </p:set>
                                    <p:anim calcmode="lin" valueType="num">
                                      <p:cBhvr>
                                        <p:cTn id="91" dur="1000" fill="hold"/>
                                        <p:tgtEl>
                                          <p:spTgt spid="2">
                                            <p:txEl>
                                              <p:pRg st="5" end="5"/>
                                            </p:txEl>
                                          </p:spTgt>
                                        </p:tgtEl>
                                        <p:attrNameLst>
                                          <p:attrName>ppt_w</p:attrName>
                                        </p:attrNameLst>
                                      </p:cBhvr>
                                      <p:tavLst>
                                        <p:tav tm="0">
                                          <p:val>
                                            <p:fltVal val="0"/>
                                          </p:val>
                                        </p:tav>
                                        <p:tav tm="100000">
                                          <p:val>
                                            <p:strVal val="#ppt_w"/>
                                          </p:val>
                                        </p:tav>
                                      </p:tavLst>
                                    </p:anim>
                                    <p:anim calcmode="lin" valueType="num">
                                      <p:cBhvr>
                                        <p:cTn id="92" dur="1000" fill="hold"/>
                                        <p:tgtEl>
                                          <p:spTgt spid="2">
                                            <p:txEl>
                                              <p:pRg st="5" end="5"/>
                                            </p:txEl>
                                          </p:spTgt>
                                        </p:tgtEl>
                                        <p:attrNameLst>
                                          <p:attrName>ppt_h</p:attrName>
                                        </p:attrNameLst>
                                      </p:cBhvr>
                                      <p:tavLst>
                                        <p:tav tm="0">
                                          <p:val>
                                            <p:fltVal val="0"/>
                                          </p:val>
                                        </p:tav>
                                        <p:tav tm="100000">
                                          <p:val>
                                            <p:strVal val="#ppt_h"/>
                                          </p:val>
                                        </p:tav>
                                      </p:tavLst>
                                    </p:anim>
                                    <p:anim calcmode="lin" valueType="num">
                                      <p:cBhvr>
                                        <p:cTn id="93" dur="1000" fill="hold"/>
                                        <p:tgtEl>
                                          <p:spTgt spid="2">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94" dur="1000" fill="hold"/>
                                        <p:tgtEl>
                                          <p:spTgt spid="2">
                                            <p:txEl>
                                              <p:pRg st="5" end="5"/>
                                            </p:txEl>
                                          </p:spTgt>
                                        </p:tgtEl>
                                        <p:attrNameLst>
                                          <p:attrName>ppt_y</p:attrName>
                                        </p:attrNameLst>
                                      </p:cBhvr>
                                      <p:tavLst>
                                        <p:tav tm="0" fmla="#ppt_y+(sin(-2*pi*(1-$))*-#ppt_x+cos(-2*pi*(1-$))*(1-#ppt_y))*(1-$)">
                                          <p:val>
                                            <p:fltVal val="0"/>
                                          </p:val>
                                        </p:tav>
                                        <p:tav tm="100000">
                                          <p:val>
                                            <p:fltVal val="1"/>
                                          </p:val>
                                        </p:tav>
                                      </p:tavLst>
                                    </p:anim>
                                  </p:childTnLst>
                                </p:cTn>
                              </p:par>
                              <p:par>
                                <p:cTn id="95" presetID="15" presetClass="entr" presetSubtype="0" fill="hold" nodeType="withEffect">
                                  <p:stCondLst>
                                    <p:cond delay="12000"/>
                                  </p:stCondLst>
                                  <p:childTnLst>
                                    <p:set>
                                      <p:cBhvr>
                                        <p:cTn id="96" dur="1" fill="hold">
                                          <p:stCondLst>
                                            <p:cond delay="0"/>
                                          </p:stCondLst>
                                        </p:cTn>
                                        <p:tgtEl>
                                          <p:spTgt spid="11"/>
                                        </p:tgtEl>
                                        <p:attrNameLst>
                                          <p:attrName>style.visibility</p:attrName>
                                        </p:attrNameLst>
                                      </p:cBhvr>
                                      <p:to>
                                        <p:strVal val="visible"/>
                                      </p:to>
                                    </p:set>
                                    <p:anim calcmode="lin" valueType="num">
                                      <p:cBhvr>
                                        <p:cTn id="97" dur="1000" fill="hold"/>
                                        <p:tgtEl>
                                          <p:spTgt spid="11"/>
                                        </p:tgtEl>
                                        <p:attrNameLst>
                                          <p:attrName>ppt_w</p:attrName>
                                        </p:attrNameLst>
                                      </p:cBhvr>
                                      <p:tavLst>
                                        <p:tav tm="0">
                                          <p:val>
                                            <p:fltVal val="0"/>
                                          </p:val>
                                        </p:tav>
                                        <p:tav tm="100000">
                                          <p:val>
                                            <p:strVal val="#ppt_w"/>
                                          </p:val>
                                        </p:tav>
                                      </p:tavLst>
                                    </p:anim>
                                    <p:anim calcmode="lin" valueType="num">
                                      <p:cBhvr>
                                        <p:cTn id="98" dur="1000" fill="hold"/>
                                        <p:tgtEl>
                                          <p:spTgt spid="11"/>
                                        </p:tgtEl>
                                        <p:attrNameLst>
                                          <p:attrName>ppt_h</p:attrName>
                                        </p:attrNameLst>
                                      </p:cBhvr>
                                      <p:tavLst>
                                        <p:tav tm="0">
                                          <p:val>
                                            <p:fltVal val="0"/>
                                          </p:val>
                                        </p:tav>
                                        <p:tav tm="100000">
                                          <p:val>
                                            <p:strVal val="#ppt_h"/>
                                          </p:val>
                                        </p:tav>
                                      </p:tavLst>
                                    </p:anim>
                                    <p:anim calcmode="lin" valueType="num">
                                      <p:cBhvr>
                                        <p:cTn id="99" dur="1000" fill="hold"/>
                                        <p:tgtEl>
                                          <p:spTgt spid="11"/>
                                        </p:tgtEl>
                                        <p:attrNameLst>
                                          <p:attrName>ppt_x</p:attrName>
                                        </p:attrNameLst>
                                      </p:cBhvr>
                                      <p:tavLst>
                                        <p:tav tm="0" fmla="#ppt_x+(cos(-2*pi*(1-$))*-#ppt_x-sin(-2*pi*(1-$))*(1-#ppt_y))*(1-$)">
                                          <p:val>
                                            <p:fltVal val="0"/>
                                          </p:val>
                                        </p:tav>
                                        <p:tav tm="100000">
                                          <p:val>
                                            <p:fltVal val="1"/>
                                          </p:val>
                                        </p:tav>
                                      </p:tavLst>
                                    </p:anim>
                                    <p:anim calcmode="lin" valueType="num">
                                      <p:cBhvr>
                                        <p:cTn id="100" dur="1000" fill="hold"/>
                                        <p:tgtEl>
                                          <p:spTgt spid="11"/>
                                        </p:tgtEl>
                                        <p:attrNameLst>
                                          <p:attrName>ppt_y</p:attrName>
                                        </p:attrNameLst>
                                      </p:cBhvr>
                                      <p:tavLst>
                                        <p:tav tm="0" fmla="#ppt_y+(sin(-2*pi*(1-$))*-#ppt_x+cos(-2*pi*(1-$))*(1-#ppt_y))*(1-$)">
                                          <p:val>
                                            <p:fltVal val="0"/>
                                          </p:val>
                                        </p:tav>
                                        <p:tav tm="100000">
                                          <p:val>
                                            <p:fltVal val="1"/>
                                          </p:val>
                                        </p:tav>
                                      </p:tavLst>
                                    </p:anim>
                                  </p:childTnLst>
                                </p:cTn>
                              </p:par>
                              <p:par>
                                <p:cTn id="101" presetID="15" presetClass="entr" presetSubtype="0" fill="hold" nodeType="withEffect">
                                  <p:stCondLst>
                                    <p:cond delay="13000"/>
                                  </p:stCondLst>
                                  <p:childTnLst>
                                    <p:set>
                                      <p:cBhvr>
                                        <p:cTn id="102" dur="1" fill="hold">
                                          <p:stCondLst>
                                            <p:cond delay="0"/>
                                          </p:stCondLst>
                                        </p:cTn>
                                        <p:tgtEl>
                                          <p:spTgt spid="2">
                                            <p:txEl>
                                              <p:pRg st="6" end="6"/>
                                            </p:txEl>
                                          </p:spTgt>
                                        </p:tgtEl>
                                        <p:attrNameLst>
                                          <p:attrName>style.visibility</p:attrName>
                                        </p:attrNameLst>
                                      </p:cBhvr>
                                      <p:to>
                                        <p:strVal val="visible"/>
                                      </p:to>
                                    </p:set>
                                    <p:anim calcmode="lin" valueType="num">
                                      <p:cBhvr>
                                        <p:cTn id="103" dur="1000" fill="hold"/>
                                        <p:tgtEl>
                                          <p:spTgt spid="2">
                                            <p:txEl>
                                              <p:pRg st="6" end="6"/>
                                            </p:txEl>
                                          </p:spTgt>
                                        </p:tgtEl>
                                        <p:attrNameLst>
                                          <p:attrName>ppt_w</p:attrName>
                                        </p:attrNameLst>
                                      </p:cBhvr>
                                      <p:tavLst>
                                        <p:tav tm="0">
                                          <p:val>
                                            <p:fltVal val="0"/>
                                          </p:val>
                                        </p:tav>
                                        <p:tav tm="100000">
                                          <p:val>
                                            <p:strVal val="#ppt_w"/>
                                          </p:val>
                                        </p:tav>
                                      </p:tavLst>
                                    </p:anim>
                                    <p:anim calcmode="lin" valueType="num">
                                      <p:cBhvr>
                                        <p:cTn id="104" dur="1000" fill="hold"/>
                                        <p:tgtEl>
                                          <p:spTgt spid="2">
                                            <p:txEl>
                                              <p:pRg st="6" end="6"/>
                                            </p:txEl>
                                          </p:spTgt>
                                        </p:tgtEl>
                                        <p:attrNameLst>
                                          <p:attrName>ppt_h</p:attrName>
                                        </p:attrNameLst>
                                      </p:cBhvr>
                                      <p:tavLst>
                                        <p:tav tm="0">
                                          <p:val>
                                            <p:fltVal val="0"/>
                                          </p:val>
                                        </p:tav>
                                        <p:tav tm="100000">
                                          <p:val>
                                            <p:strVal val="#ppt_h"/>
                                          </p:val>
                                        </p:tav>
                                      </p:tavLst>
                                    </p:anim>
                                    <p:anim calcmode="lin" valueType="num">
                                      <p:cBhvr>
                                        <p:cTn id="105" dur="1000" fill="hold"/>
                                        <p:tgtEl>
                                          <p:spTgt spid="2">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106" dur="1000" fill="hold"/>
                                        <p:tgtEl>
                                          <p:spTgt spid="2">
                                            <p:txEl>
                                              <p:pRg st="6" end="6"/>
                                            </p:txEl>
                                          </p:spTgt>
                                        </p:tgtEl>
                                        <p:attrNameLst>
                                          <p:attrName>ppt_y</p:attrName>
                                        </p:attrNameLst>
                                      </p:cBhvr>
                                      <p:tavLst>
                                        <p:tav tm="0" fmla="#ppt_y+(sin(-2*pi*(1-$))*-#ppt_x+cos(-2*pi*(1-$))*(1-#ppt_y))*(1-$)">
                                          <p:val>
                                            <p:fltVal val="0"/>
                                          </p:val>
                                        </p:tav>
                                        <p:tav tm="100000">
                                          <p:val>
                                            <p:fltVal val="1"/>
                                          </p:val>
                                        </p:tav>
                                      </p:tavLst>
                                    </p:anim>
                                  </p:childTnLst>
                                </p:cTn>
                              </p:par>
                              <p:par>
                                <p:cTn id="107" presetID="15" presetClass="entr" presetSubtype="0" fill="hold" nodeType="withEffect">
                                  <p:stCondLst>
                                    <p:cond delay="14000"/>
                                  </p:stCondLst>
                                  <p:childTnLst>
                                    <p:set>
                                      <p:cBhvr>
                                        <p:cTn id="108" dur="1" fill="hold">
                                          <p:stCondLst>
                                            <p:cond delay="0"/>
                                          </p:stCondLst>
                                        </p:cTn>
                                        <p:tgtEl>
                                          <p:spTgt spid="25"/>
                                        </p:tgtEl>
                                        <p:attrNameLst>
                                          <p:attrName>style.visibility</p:attrName>
                                        </p:attrNameLst>
                                      </p:cBhvr>
                                      <p:to>
                                        <p:strVal val="visible"/>
                                      </p:to>
                                    </p:set>
                                    <p:anim calcmode="lin" valueType="num">
                                      <p:cBhvr>
                                        <p:cTn id="109" dur="1000" fill="hold"/>
                                        <p:tgtEl>
                                          <p:spTgt spid="25"/>
                                        </p:tgtEl>
                                        <p:attrNameLst>
                                          <p:attrName>ppt_w</p:attrName>
                                        </p:attrNameLst>
                                      </p:cBhvr>
                                      <p:tavLst>
                                        <p:tav tm="0">
                                          <p:val>
                                            <p:fltVal val="0"/>
                                          </p:val>
                                        </p:tav>
                                        <p:tav tm="100000">
                                          <p:val>
                                            <p:strVal val="#ppt_w"/>
                                          </p:val>
                                        </p:tav>
                                      </p:tavLst>
                                    </p:anim>
                                    <p:anim calcmode="lin" valueType="num">
                                      <p:cBhvr>
                                        <p:cTn id="110" dur="1000" fill="hold"/>
                                        <p:tgtEl>
                                          <p:spTgt spid="25"/>
                                        </p:tgtEl>
                                        <p:attrNameLst>
                                          <p:attrName>ppt_h</p:attrName>
                                        </p:attrNameLst>
                                      </p:cBhvr>
                                      <p:tavLst>
                                        <p:tav tm="0">
                                          <p:val>
                                            <p:fltVal val="0"/>
                                          </p:val>
                                        </p:tav>
                                        <p:tav tm="100000">
                                          <p:val>
                                            <p:strVal val="#ppt_h"/>
                                          </p:val>
                                        </p:tav>
                                      </p:tavLst>
                                    </p:anim>
                                    <p:anim calcmode="lin" valueType="num">
                                      <p:cBhvr>
                                        <p:cTn id="111"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12" dur="1000" fill="hold"/>
                                        <p:tgtEl>
                                          <p:spTgt spid="25"/>
                                        </p:tgtEl>
                                        <p:attrNameLst>
                                          <p:attrName>ppt_y</p:attrName>
                                        </p:attrNameLst>
                                      </p:cBhvr>
                                      <p:tavLst>
                                        <p:tav tm="0" fmla="#ppt_y+(sin(-2*pi*(1-$))*-#ppt_x+cos(-2*pi*(1-$))*(1-#ppt_y))*(1-$)">
                                          <p:val>
                                            <p:fltVal val="0"/>
                                          </p:val>
                                        </p:tav>
                                        <p:tav tm="100000">
                                          <p:val>
                                            <p:fltVal val="1"/>
                                          </p:val>
                                        </p:tav>
                                      </p:tavLst>
                                    </p:anim>
                                  </p:childTnLst>
                                </p:cTn>
                              </p:par>
                              <p:par>
                                <p:cTn id="113" presetID="15" presetClass="entr" presetSubtype="0" fill="hold" nodeType="withEffect">
                                  <p:stCondLst>
                                    <p:cond delay="15000"/>
                                  </p:stCondLst>
                                  <p:childTnLst>
                                    <p:set>
                                      <p:cBhvr>
                                        <p:cTn id="114" dur="1" fill="hold">
                                          <p:stCondLst>
                                            <p:cond delay="0"/>
                                          </p:stCondLst>
                                        </p:cTn>
                                        <p:tgtEl>
                                          <p:spTgt spid="2">
                                            <p:txEl>
                                              <p:pRg st="7" end="7"/>
                                            </p:txEl>
                                          </p:spTgt>
                                        </p:tgtEl>
                                        <p:attrNameLst>
                                          <p:attrName>style.visibility</p:attrName>
                                        </p:attrNameLst>
                                      </p:cBhvr>
                                      <p:to>
                                        <p:strVal val="visible"/>
                                      </p:to>
                                    </p:set>
                                    <p:anim calcmode="lin" valueType="num">
                                      <p:cBhvr>
                                        <p:cTn id="115" dur="1000" fill="hold"/>
                                        <p:tgtEl>
                                          <p:spTgt spid="2">
                                            <p:txEl>
                                              <p:pRg st="7" end="7"/>
                                            </p:txEl>
                                          </p:spTgt>
                                        </p:tgtEl>
                                        <p:attrNameLst>
                                          <p:attrName>ppt_w</p:attrName>
                                        </p:attrNameLst>
                                      </p:cBhvr>
                                      <p:tavLst>
                                        <p:tav tm="0">
                                          <p:val>
                                            <p:fltVal val="0"/>
                                          </p:val>
                                        </p:tav>
                                        <p:tav tm="100000">
                                          <p:val>
                                            <p:strVal val="#ppt_w"/>
                                          </p:val>
                                        </p:tav>
                                      </p:tavLst>
                                    </p:anim>
                                    <p:anim calcmode="lin" valueType="num">
                                      <p:cBhvr>
                                        <p:cTn id="116" dur="1000" fill="hold"/>
                                        <p:tgtEl>
                                          <p:spTgt spid="2">
                                            <p:txEl>
                                              <p:pRg st="7" end="7"/>
                                            </p:txEl>
                                          </p:spTgt>
                                        </p:tgtEl>
                                        <p:attrNameLst>
                                          <p:attrName>ppt_h</p:attrName>
                                        </p:attrNameLst>
                                      </p:cBhvr>
                                      <p:tavLst>
                                        <p:tav tm="0">
                                          <p:val>
                                            <p:fltVal val="0"/>
                                          </p:val>
                                        </p:tav>
                                        <p:tav tm="100000">
                                          <p:val>
                                            <p:strVal val="#ppt_h"/>
                                          </p:val>
                                        </p:tav>
                                      </p:tavLst>
                                    </p:anim>
                                    <p:anim calcmode="lin" valueType="num">
                                      <p:cBhvr>
                                        <p:cTn id="117" dur="1000" fill="hold"/>
                                        <p:tgtEl>
                                          <p:spTgt spid="2">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118" dur="1000" fill="hold"/>
                                        <p:tgtEl>
                                          <p:spTgt spid="2">
                                            <p:txEl>
                                              <p:pRg st="7" end="7"/>
                                            </p:txEl>
                                          </p:spTgt>
                                        </p:tgtEl>
                                        <p:attrNameLst>
                                          <p:attrName>ppt_y</p:attrName>
                                        </p:attrNameLst>
                                      </p:cBhvr>
                                      <p:tavLst>
                                        <p:tav tm="0" fmla="#ppt_y+(sin(-2*pi*(1-$))*-#ppt_x+cos(-2*pi*(1-$))*(1-#ppt_y))*(1-$)">
                                          <p:val>
                                            <p:fltVal val="0"/>
                                          </p:val>
                                        </p:tav>
                                        <p:tav tm="100000">
                                          <p:val>
                                            <p:fltVal val="1"/>
                                          </p:val>
                                        </p:tav>
                                      </p:tavLst>
                                    </p:anim>
                                  </p:childTnLst>
                                </p:cTn>
                              </p:par>
                              <p:par>
                                <p:cTn id="119" presetID="15" presetClass="entr" presetSubtype="0" fill="hold" nodeType="withEffect">
                                  <p:stCondLst>
                                    <p:cond delay="16000"/>
                                  </p:stCondLst>
                                  <p:childTnLst>
                                    <p:set>
                                      <p:cBhvr>
                                        <p:cTn id="120" dur="1" fill="hold">
                                          <p:stCondLst>
                                            <p:cond delay="0"/>
                                          </p:stCondLst>
                                        </p:cTn>
                                        <p:tgtEl>
                                          <p:spTgt spid="8"/>
                                        </p:tgtEl>
                                        <p:attrNameLst>
                                          <p:attrName>style.visibility</p:attrName>
                                        </p:attrNameLst>
                                      </p:cBhvr>
                                      <p:to>
                                        <p:strVal val="visible"/>
                                      </p:to>
                                    </p:set>
                                    <p:anim calcmode="lin" valueType="num">
                                      <p:cBhvr>
                                        <p:cTn id="121" dur="1000" fill="hold"/>
                                        <p:tgtEl>
                                          <p:spTgt spid="8"/>
                                        </p:tgtEl>
                                        <p:attrNameLst>
                                          <p:attrName>ppt_w</p:attrName>
                                        </p:attrNameLst>
                                      </p:cBhvr>
                                      <p:tavLst>
                                        <p:tav tm="0">
                                          <p:val>
                                            <p:fltVal val="0"/>
                                          </p:val>
                                        </p:tav>
                                        <p:tav tm="100000">
                                          <p:val>
                                            <p:strVal val="#ppt_w"/>
                                          </p:val>
                                        </p:tav>
                                      </p:tavLst>
                                    </p:anim>
                                    <p:anim calcmode="lin" valueType="num">
                                      <p:cBhvr>
                                        <p:cTn id="122" dur="1000" fill="hold"/>
                                        <p:tgtEl>
                                          <p:spTgt spid="8"/>
                                        </p:tgtEl>
                                        <p:attrNameLst>
                                          <p:attrName>ppt_h</p:attrName>
                                        </p:attrNameLst>
                                      </p:cBhvr>
                                      <p:tavLst>
                                        <p:tav tm="0">
                                          <p:val>
                                            <p:fltVal val="0"/>
                                          </p:val>
                                        </p:tav>
                                        <p:tav tm="100000">
                                          <p:val>
                                            <p:strVal val="#ppt_h"/>
                                          </p:val>
                                        </p:tav>
                                      </p:tavLst>
                                    </p:anim>
                                    <p:anim calcmode="lin" valueType="num">
                                      <p:cBhvr>
                                        <p:cTn id="123"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24" dur="1000" fill="hold"/>
                                        <p:tgtEl>
                                          <p:spTgt spid="8"/>
                                        </p:tgtEl>
                                        <p:attrNameLst>
                                          <p:attrName>ppt_y</p:attrName>
                                        </p:attrNameLst>
                                      </p:cBhvr>
                                      <p:tavLst>
                                        <p:tav tm="0" fmla="#ppt_y+(sin(-2*pi*(1-$))*-#ppt_x+cos(-2*pi*(1-$))*(1-#ppt_y))*(1-$)">
                                          <p:val>
                                            <p:fltVal val="0"/>
                                          </p:val>
                                        </p:tav>
                                        <p:tav tm="100000">
                                          <p:val>
                                            <p:fltVal val="1"/>
                                          </p:val>
                                        </p:tav>
                                      </p:tavLst>
                                    </p:anim>
                                  </p:childTnLst>
                                </p:cTn>
                              </p:par>
                              <p:par>
                                <p:cTn id="125" presetID="15" presetClass="entr" presetSubtype="0" fill="hold" nodeType="withEffect">
                                  <p:stCondLst>
                                    <p:cond delay="17000"/>
                                  </p:stCondLst>
                                  <p:childTnLst>
                                    <p:set>
                                      <p:cBhvr>
                                        <p:cTn id="126" dur="1" fill="hold">
                                          <p:stCondLst>
                                            <p:cond delay="0"/>
                                          </p:stCondLst>
                                        </p:cTn>
                                        <p:tgtEl>
                                          <p:spTgt spid="2">
                                            <p:txEl>
                                              <p:pRg st="8" end="8"/>
                                            </p:txEl>
                                          </p:spTgt>
                                        </p:tgtEl>
                                        <p:attrNameLst>
                                          <p:attrName>style.visibility</p:attrName>
                                        </p:attrNameLst>
                                      </p:cBhvr>
                                      <p:to>
                                        <p:strVal val="visible"/>
                                      </p:to>
                                    </p:set>
                                    <p:anim calcmode="lin" valueType="num">
                                      <p:cBhvr>
                                        <p:cTn id="127" dur="1000" fill="hold"/>
                                        <p:tgtEl>
                                          <p:spTgt spid="2">
                                            <p:txEl>
                                              <p:pRg st="8" end="8"/>
                                            </p:txEl>
                                          </p:spTgt>
                                        </p:tgtEl>
                                        <p:attrNameLst>
                                          <p:attrName>ppt_w</p:attrName>
                                        </p:attrNameLst>
                                      </p:cBhvr>
                                      <p:tavLst>
                                        <p:tav tm="0">
                                          <p:val>
                                            <p:fltVal val="0"/>
                                          </p:val>
                                        </p:tav>
                                        <p:tav tm="100000">
                                          <p:val>
                                            <p:strVal val="#ppt_w"/>
                                          </p:val>
                                        </p:tav>
                                      </p:tavLst>
                                    </p:anim>
                                    <p:anim calcmode="lin" valueType="num">
                                      <p:cBhvr>
                                        <p:cTn id="128" dur="1000" fill="hold"/>
                                        <p:tgtEl>
                                          <p:spTgt spid="2">
                                            <p:txEl>
                                              <p:pRg st="8" end="8"/>
                                            </p:txEl>
                                          </p:spTgt>
                                        </p:tgtEl>
                                        <p:attrNameLst>
                                          <p:attrName>ppt_h</p:attrName>
                                        </p:attrNameLst>
                                      </p:cBhvr>
                                      <p:tavLst>
                                        <p:tav tm="0">
                                          <p:val>
                                            <p:fltVal val="0"/>
                                          </p:val>
                                        </p:tav>
                                        <p:tav tm="100000">
                                          <p:val>
                                            <p:strVal val="#ppt_h"/>
                                          </p:val>
                                        </p:tav>
                                      </p:tavLst>
                                    </p:anim>
                                    <p:anim calcmode="lin" valueType="num">
                                      <p:cBhvr>
                                        <p:cTn id="129" dur="1000" fill="hold"/>
                                        <p:tgtEl>
                                          <p:spTgt spid="2">
                                            <p:txEl>
                                              <p:pRg st="8" end="8"/>
                                            </p:txEl>
                                          </p:spTgt>
                                        </p:tgtEl>
                                        <p:attrNameLst>
                                          <p:attrName>ppt_x</p:attrName>
                                        </p:attrNameLst>
                                      </p:cBhvr>
                                      <p:tavLst>
                                        <p:tav tm="0" fmla="#ppt_x+(cos(-2*pi*(1-$))*-#ppt_x-sin(-2*pi*(1-$))*(1-#ppt_y))*(1-$)">
                                          <p:val>
                                            <p:fltVal val="0"/>
                                          </p:val>
                                        </p:tav>
                                        <p:tav tm="100000">
                                          <p:val>
                                            <p:fltVal val="1"/>
                                          </p:val>
                                        </p:tav>
                                      </p:tavLst>
                                    </p:anim>
                                    <p:anim calcmode="lin" valueType="num">
                                      <p:cBhvr>
                                        <p:cTn id="130" dur="1000" fill="hold"/>
                                        <p:tgtEl>
                                          <p:spTgt spid="2">
                                            <p:txEl>
                                              <p:pRg st="8" end="8"/>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31" repeatCount="indefinite" fill="hold" display="0">
                  <p:stCondLst>
                    <p:cond delay="indefinite"/>
                  </p:stCondLst>
                </p:cTn>
                <p:tgtEl>
                  <p:spTgt spid="21"/>
                </p:tgtEl>
              </p:cMediaNode>
            </p:video>
            <p:seq concurrent="1" nextAc="seek">
              <p:cTn id="132" restart="whenNotActive" fill="hold" evtFilter="cancelBubble" nodeType="interactiveSeq">
                <p:stCondLst>
                  <p:cond evt="onClick" delay="0">
                    <p:tgtEl>
                      <p:spTgt spid="21"/>
                    </p:tgtEl>
                  </p:cond>
                </p:stCondLst>
                <p:endSync evt="end" delay="0">
                  <p:rtn val="all"/>
                </p:endSync>
                <p:childTnLst>
                  <p:par>
                    <p:cTn id="133" fill="hold">
                      <p:stCondLst>
                        <p:cond delay="0"/>
                      </p:stCondLst>
                      <p:childTnLst>
                        <p:par>
                          <p:cTn id="134" fill="hold">
                            <p:stCondLst>
                              <p:cond delay="0"/>
                            </p:stCondLst>
                            <p:childTnLst>
                              <p:par>
                                <p:cTn id="135" presetID="2" presetClass="mediacall" presetSubtype="0" fill="hold" nodeType="withEffect">
                                  <p:stCondLst>
                                    <p:cond delay="0"/>
                                  </p:stCondLst>
                                  <p:childTnLst>
                                    <p:cmd type="call" cmd="togglePause">
                                      <p:cBhvr>
                                        <p:cTn id="136"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GB" sz="4400" dirty="0"/>
              <a:t>Policy Gradient </a:t>
            </a:r>
            <a:r>
              <a:rPr lang="en-GB" sz="4400" dirty="0" err="1"/>
              <a:t>Yöntemleri</a:t>
            </a:r>
            <a:r>
              <a:rPr lang="en-GB" sz="4400" dirty="0"/>
              <a:t> (PPO, A3C, SAC)</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3860489" cy="6108150"/>
          </a:xfrm>
        </p:spPr>
        <p:txBody>
          <a:bodyPr>
            <a:normAutofit/>
          </a:bodyPr>
          <a:lstStyle/>
          <a:p>
            <a:pPr marL="25400" indent="0">
              <a:buClr>
                <a:schemeClr val="bg1"/>
              </a:buClr>
              <a:buNone/>
            </a:pPr>
            <a:r>
              <a:rPr lang="en-GB" dirty="0"/>
              <a:t>        </a:t>
            </a:r>
            <a:r>
              <a:rPr lang="en-GB" b="1" dirty="0"/>
              <a:t>Soft Actor-Critic (SAC): </a:t>
            </a:r>
            <a:r>
              <a:rPr lang="en-GB" dirty="0"/>
              <a:t>SAC, </a:t>
            </a:r>
            <a:r>
              <a:rPr lang="en-GB" dirty="0" err="1"/>
              <a:t>derin</a:t>
            </a:r>
            <a:r>
              <a:rPr lang="en-GB" dirty="0"/>
              <a:t> </a:t>
            </a:r>
            <a:r>
              <a:rPr lang="en-GB" dirty="0" err="1"/>
              <a:t>öğrenme</a:t>
            </a:r>
            <a:r>
              <a:rPr lang="en-GB" dirty="0"/>
              <a:t> </a:t>
            </a:r>
            <a:r>
              <a:rPr lang="en-GB" dirty="0" err="1"/>
              <a:t>yöntemleri</a:t>
            </a:r>
            <a:r>
              <a:rPr lang="en-GB" dirty="0"/>
              <a:t> </a:t>
            </a:r>
            <a:r>
              <a:rPr lang="en-GB" dirty="0" err="1"/>
              <a:t>ile</a:t>
            </a:r>
            <a:r>
              <a:rPr lang="en-GB" dirty="0"/>
              <a:t> optimize </a:t>
            </a:r>
            <a:r>
              <a:rPr lang="en-GB" dirty="0" err="1"/>
              <a:t>edilmiş</a:t>
            </a:r>
            <a:r>
              <a:rPr lang="en-GB" dirty="0"/>
              <a:t> </a:t>
            </a:r>
            <a:r>
              <a:rPr lang="en-GB" dirty="0" err="1"/>
              <a:t>bir</a:t>
            </a:r>
            <a:r>
              <a:rPr lang="en-GB" dirty="0"/>
              <a:t> “off-policy” </a:t>
            </a:r>
            <a:r>
              <a:rPr lang="en-GB" dirty="0" err="1"/>
              <a:t>algoritmadır</a:t>
            </a:r>
            <a:r>
              <a:rPr lang="en-GB" dirty="0"/>
              <a:t> </a:t>
            </a:r>
            <a:r>
              <a:rPr lang="en-GB" dirty="0" err="1"/>
              <a:t>ve</a:t>
            </a:r>
            <a:r>
              <a:rPr lang="en-GB" dirty="0"/>
              <a:t> “</a:t>
            </a:r>
            <a:r>
              <a:rPr lang="en-GB" dirty="0" err="1"/>
              <a:t>maksimum</a:t>
            </a:r>
            <a:r>
              <a:rPr lang="en-GB" dirty="0"/>
              <a:t> </a:t>
            </a:r>
            <a:r>
              <a:rPr lang="en-GB" dirty="0" err="1"/>
              <a:t>entropi</a:t>
            </a:r>
            <a:r>
              <a:rPr lang="en-GB" dirty="0"/>
              <a:t>” </a:t>
            </a:r>
            <a:r>
              <a:rPr lang="en-GB" dirty="0" err="1"/>
              <a:t>prensibini</a:t>
            </a:r>
            <a:r>
              <a:rPr lang="en-GB" dirty="0"/>
              <a:t> </a:t>
            </a:r>
            <a:r>
              <a:rPr lang="en-GB" dirty="0" err="1"/>
              <a:t>kullanarak</a:t>
            </a:r>
            <a:r>
              <a:rPr lang="en-GB" dirty="0"/>
              <a:t> </a:t>
            </a:r>
            <a:r>
              <a:rPr lang="en-GB" dirty="0" err="1"/>
              <a:t>öğrenme</a:t>
            </a:r>
            <a:r>
              <a:rPr lang="en-GB" dirty="0"/>
              <a:t> </a:t>
            </a:r>
            <a:r>
              <a:rPr lang="en-GB" dirty="0" err="1"/>
              <a:t>sürecini</a:t>
            </a:r>
            <a:r>
              <a:rPr lang="en-GB" dirty="0"/>
              <a:t> </a:t>
            </a:r>
            <a:r>
              <a:rPr lang="en-GB" dirty="0" err="1"/>
              <a:t>stabil</a:t>
            </a:r>
            <a:r>
              <a:rPr lang="en-GB" dirty="0"/>
              <a:t> hale </a:t>
            </a:r>
            <a:r>
              <a:rPr lang="en-GB" dirty="0" err="1"/>
              <a:t>getirir</a:t>
            </a:r>
            <a:r>
              <a:rPr lang="en-GB" dirty="0"/>
              <a:t>. Bu, </a:t>
            </a:r>
            <a:r>
              <a:rPr lang="en-GB" dirty="0" err="1"/>
              <a:t>ajanların</a:t>
            </a:r>
            <a:r>
              <a:rPr lang="en-GB" dirty="0"/>
              <a:t> </a:t>
            </a:r>
            <a:r>
              <a:rPr lang="en-GB" dirty="0" err="1"/>
              <a:t>daha</a:t>
            </a:r>
            <a:r>
              <a:rPr lang="en-GB" dirty="0"/>
              <a:t> </a:t>
            </a:r>
            <a:r>
              <a:rPr lang="en-GB" dirty="0" err="1"/>
              <a:t>keşfetmeye</a:t>
            </a:r>
            <a:r>
              <a:rPr lang="en-GB" dirty="0"/>
              <a:t> </a:t>
            </a:r>
            <a:r>
              <a:rPr lang="en-GB" dirty="0" err="1"/>
              <a:t>dayalı</a:t>
            </a:r>
            <a:r>
              <a:rPr lang="en-GB" dirty="0"/>
              <a:t> (exploratory) </a:t>
            </a:r>
            <a:r>
              <a:rPr lang="en-GB" dirty="0" err="1"/>
              <a:t>ve</a:t>
            </a:r>
            <a:r>
              <a:rPr lang="en-GB" dirty="0"/>
              <a:t> </a:t>
            </a:r>
            <a:r>
              <a:rPr lang="en-GB" dirty="0" err="1"/>
              <a:t>güvenli</a:t>
            </a:r>
            <a:r>
              <a:rPr lang="en-GB" dirty="0"/>
              <a:t> </a:t>
            </a:r>
            <a:r>
              <a:rPr lang="en-GB" dirty="0" err="1"/>
              <a:t>kararlar</a:t>
            </a:r>
            <a:r>
              <a:rPr lang="en-GB" dirty="0"/>
              <a:t> </a:t>
            </a:r>
            <a:r>
              <a:rPr lang="en-GB" dirty="0" err="1"/>
              <a:t>almasını</a:t>
            </a:r>
            <a:r>
              <a:rPr lang="en-GB" dirty="0"/>
              <a:t> </a:t>
            </a:r>
            <a:r>
              <a:rPr lang="en-GB" dirty="0" err="1"/>
              <a:t>sağlar</a:t>
            </a:r>
            <a:r>
              <a:rPr lang="en-GB" dirty="0"/>
              <a:t>.</a:t>
            </a:r>
          </a:p>
          <a:p>
            <a:pPr marL="25400" indent="0">
              <a:buClr>
                <a:schemeClr val="bg1"/>
              </a:buClr>
              <a:buNone/>
            </a:pPr>
            <a:endParaRPr lang="en-GB" dirty="0"/>
          </a:p>
          <a:p>
            <a:pPr marL="285750" lvl="0" indent="-285750">
              <a:buChar char="-"/>
            </a:pPr>
            <a:r>
              <a:rPr lang="en-GB" b="1" dirty="0" err="1"/>
              <a:t>Avantajlar</a:t>
            </a:r>
            <a:r>
              <a:rPr lang="en-GB" dirty="0"/>
              <a:t>:</a:t>
            </a:r>
          </a:p>
          <a:p>
            <a:pPr marL="285750" lvl="0" indent="-285750">
              <a:buChar char="-"/>
            </a:pPr>
            <a:r>
              <a:rPr lang="en-GB" dirty="0" err="1"/>
              <a:t>Keşfetme</a:t>
            </a:r>
            <a:r>
              <a:rPr lang="en-GB" dirty="0"/>
              <a:t> </a:t>
            </a:r>
            <a:r>
              <a:rPr lang="en-GB" dirty="0" err="1"/>
              <a:t>ve</a:t>
            </a:r>
            <a:r>
              <a:rPr lang="en-GB" dirty="0"/>
              <a:t> </a:t>
            </a:r>
            <a:r>
              <a:rPr lang="en-GB" dirty="0" err="1"/>
              <a:t>sömürü</a:t>
            </a:r>
            <a:r>
              <a:rPr lang="en-GB" dirty="0"/>
              <a:t> (exploration-exploitation) </a:t>
            </a:r>
            <a:r>
              <a:rPr lang="en-GB" dirty="0" err="1"/>
              <a:t>arasında</a:t>
            </a:r>
            <a:r>
              <a:rPr lang="en-GB" dirty="0"/>
              <a:t> </a:t>
            </a:r>
            <a:r>
              <a:rPr lang="en-GB" dirty="0" err="1"/>
              <a:t>iyi</a:t>
            </a:r>
            <a:r>
              <a:rPr lang="en-GB" dirty="0"/>
              <a:t> </a:t>
            </a:r>
            <a:r>
              <a:rPr lang="en-GB" dirty="0" err="1"/>
              <a:t>bir</a:t>
            </a:r>
            <a:r>
              <a:rPr lang="en-GB" dirty="0"/>
              <a:t> </a:t>
            </a:r>
            <a:r>
              <a:rPr lang="en-GB" dirty="0" err="1"/>
              <a:t>denge</a:t>
            </a:r>
            <a:r>
              <a:rPr lang="en-GB" dirty="0"/>
              <a:t> </a:t>
            </a:r>
            <a:r>
              <a:rPr lang="en-GB" dirty="0" err="1"/>
              <a:t>sağlar</a:t>
            </a:r>
            <a:r>
              <a:rPr lang="en-GB" dirty="0"/>
              <a:t>. </a:t>
            </a:r>
          </a:p>
          <a:p>
            <a:pPr marL="0" lvl="0" indent="0">
              <a:buNone/>
            </a:pPr>
            <a:r>
              <a:rPr lang="en-GB" dirty="0"/>
              <a:t>   </a:t>
            </a:r>
            <a:r>
              <a:rPr lang="en-GB" dirty="0" err="1"/>
              <a:t>Karmaşık</a:t>
            </a:r>
            <a:r>
              <a:rPr lang="en-GB" dirty="0"/>
              <a:t> </a:t>
            </a:r>
            <a:r>
              <a:rPr lang="en-GB" dirty="0" err="1"/>
              <a:t>ortamlar</a:t>
            </a:r>
            <a:r>
              <a:rPr lang="en-GB" dirty="0"/>
              <a:t> </a:t>
            </a:r>
            <a:r>
              <a:rPr lang="en-GB" dirty="0" err="1"/>
              <a:t>ve</a:t>
            </a:r>
            <a:r>
              <a:rPr lang="en-GB" dirty="0"/>
              <a:t> </a:t>
            </a:r>
            <a:r>
              <a:rPr lang="en-GB" dirty="0" err="1"/>
              <a:t>koşullar</a:t>
            </a:r>
            <a:r>
              <a:rPr lang="en-GB" dirty="0"/>
              <a:t> </a:t>
            </a:r>
            <a:r>
              <a:rPr lang="en-GB" dirty="0" err="1"/>
              <a:t>için</a:t>
            </a:r>
            <a:r>
              <a:rPr lang="en-GB" dirty="0"/>
              <a:t> </a:t>
            </a:r>
            <a:r>
              <a:rPr lang="en-GB" dirty="0" err="1"/>
              <a:t>güçlüdür</a:t>
            </a:r>
            <a:r>
              <a:rPr lang="en-GB" dirty="0"/>
              <a:t>.</a:t>
            </a:r>
          </a:p>
          <a:p>
            <a:pPr marL="25400" indent="0">
              <a:buClr>
                <a:schemeClr val="bg1"/>
              </a:buClr>
              <a:buNone/>
            </a:pPr>
            <a:endParaRPr lang="en-US" dirty="0"/>
          </a:p>
        </p:txBody>
      </p:sp>
    </p:spTree>
    <p:extLst>
      <p:ext uri="{BB962C8B-B14F-4D97-AF65-F5344CB8AC3E}">
        <p14:creationId xmlns:p14="http://schemas.microsoft.com/office/powerpoint/2010/main" val="3219876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56"/>
        <p:cNvGrpSpPr/>
        <p:nvPr/>
      </p:nvGrpSpPr>
      <p:grpSpPr>
        <a:xfrm>
          <a:off x="0" y="0"/>
          <a:ext cx="0" cy="0"/>
          <a:chOff x="0" y="0"/>
          <a:chExt cx="0" cy="0"/>
        </a:xfrm>
      </p:grpSpPr>
      <p:grpSp>
        <p:nvGrpSpPr>
          <p:cNvPr id="57" name="Google Shape;57;p11"/>
          <p:cNvGrpSpPr/>
          <p:nvPr/>
        </p:nvGrpSpPr>
        <p:grpSpPr>
          <a:xfrm>
            <a:off x="0" y="0"/>
            <a:ext cx="18288000" cy="10287000"/>
            <a:chOff x="0" y="0"/>
            <a:chExt cx="24384000" cy="13716000"/>
          </a:xfrm>
        </p:grpSpPr>
        <p:sp>
          <p:nvSpPr>
            <p:cNvPr id="58" name="Google Shape;58;p11"/>
            <p:cNvSpPr/>
            <p:nvPr/>
          </p:nvSpPr>
          <p:spPr>
            <a:xfrm rot="5400000">
              <a:off x="8503696" y="-8503696"/>
              <a:ext cx="7376608" cy="24384000"/>
            </a:xfrm>
            <a:custGeom>
              <a:avLst/>
              <a:gdLst/>
              <a:ahLst/>
              <a:cxnLst/>
              <a:rect l="l" t="t" r="r" b="b"/>
              <a:pathLst>
                <a:path w="7376608" h="24384000" extrusionOk="0">
                  <a:moveTo>
                    <a:pt x="0" y="0"/>
                  </a:moveTo>
                  <a:lnTo>
                    <a:pt x="7376608" y="0"/>
                  </a:lnTo>
                  <a:lnTo>
                    <a:pt x="7376608" y="24384000"/>
                  </a:lnTo>
                  <a:lnTo>
                    <a:pt x="0" y="24384000"/>
                  </a:lnTo>
                  <a:lnTo>
                    <a:pt x="0" y="0"/>
                  </a:lnTo>
                  <a:close/>
                </a:path>
              </a:pathLst>
            </a:custGeom>
            <a:blipFill rotWithShape="1">
              <a:blip r:embed="rId3">
                <a:alphaModFix/>
              </a:blip>
              <a:stretch>
                <a:fillRect l="-25548" r="-205007"/>
              </a:stretch>
            </a:blipFill>
            <a:ln>
              <a:noFill/>
            </a:ln>
          </p:spPr>
        </p:sp>
        <p:sp>
          <p:nvSpPr>
            <p:cNvPr id="59" name="Google Shape;59;p11"/>
            <p:cNvSpPr/>
            <p:nvPr/>
          </p:nvSpPr>
          <p:spPr>
            <a:xfrm rot="5400000" flipH="1">
              <a:off x="9022304" y="-1645696"/>
              <a:ext cx="6339392" cy="24384000"/>
            </a:xfrm>
            <a:custGeom>
              <a:avLst/>
              <a:gdLst/>
              <a:ahLst/>
              <a:cxnLst/>
              <a:rect l="l" t="t" r="r" b="b"/>
              <a:pathLst>
                <a:path w="6339392" h="24384000" extrusionOk="0">
                  <a:moveTo>
                    <a:pt x="0" y="24384000"/>
                  </a:moveTo>
                  <a:lnTo>
                    <a:pt x="6339392" y="24384000"/>
                  </a:lnTo>
                  <a:lnTo>
                    <a:pt x="6339392" y="0"/>
                  </a:lnTo>
                  <a:lnTo>
                    <a:pt x="0" y="0"/>
                  </a:lnTo>
                  <a:lnTo>
                    <a:pt x="0" y="24384000"/>
                  </a:lnTo>
                  <a:close/>
                </a:path>
              </a:pathLst>
            </a:custGeom>
            <a:blipFill rotWithShape="1">
              <a:blip r:embed="rId3">
                <a:alphaModFix/>
              </a:blip>
              <a:stretch>
                <a:fillRect l="-29726" r="-254888"/>
              </a:stretch>
            </a:blipFill>
            <a:ln>
              <a:noFill/>
            </a:ln>
          </p:spPr>
        </p:sp>
      </p:grpSp>
      <p:grpSp>
        <p:nvGrpSpPr>
          <p:cNvPr id="60" name="Google Shape;60;p11"/>
          <p:cNvGrpSpPr/>
          <p:nvPr/>
        </p:nvGrpSpPr>
        <p:grpSpPr>
          <a:xfrm>
            <a:off x="884578" y="585046"/>
            <a:ext cx="16771083" cy="8774008"/>
            <a:chOff x="0" y="-47625"/>
            <a:chExt cx="4417075" cy="2310850"/>
          </a:xfrm>
        </p:grpSpPr>
        <p:sp>
          <p:nvSpPr>
            <p:cNvPr id="61" name="Google Shape;61;p11"/>
            <p:cNvSpPr/>
            <p:nvPr/>
          </p:nvSpPr>
          <p:spPr>
            <a:xfrm>
              <a:off x="0" y="0"/>
              <a:ext cx="4417075" cy="2263225"/>
            </a:xfrm>
            <a:custGeom>
              <a:avLst/>
              <a:gdLst/>
              <a:ahLst/>
              <a:cxnLst/>
              <a:rect l="l" t="t" r="r" b="b"/>
              <a:pathLst>
                <a:path w="4417075" h="2263225" extrusionOk="0">
                  <a:moveTo>
                    <a:pt x="0" y="0"/>
                  </a:moveTo>
                  <a:lnTo>
                    <a:pt x="4417075" y="0"/>
                  </a:lnTo>
                  <a:lnTo>
                    <a:pt x="4417075" y="2263225"/>
                  </a:lnTo>
                  <a:lnTo>
                    <a:pt x="0" y="2263225"/>
                  </a:lnTo>
                  <a:close/>
                </a:path>
              </a:pathLst>
            </a:custGeom>
            <a:solidFill>
              <a:srgbClr val="0F1A38"/>
            </a:solidFill>
            <a:ln>
              <a:noFill/>
            </a:ln>
          </p:spPr>
        </p:sp>
        <p:sp>
          <p:nvSpPr>
            <p:cNvPr id="62" name="Google Shape;62;p11"/>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3" name="Google Shape;63;p11"/>
          <p:cNvSpPr txBox="1"/>
          <p:nvPr/>
        </p:nvSpPr>
        <p:spPr>
          <a:xfrm>
            <a:off x="10356693" y="3152179"/>
            <a:ext cx="6659719" cy="6032421"/>
          </a:xfrm>
          <a:prstGeom prst="rect">
            <a:avLst/>
          </a:prstGeom>
          <a:noFill/>
          <a:ln>
            <a:noFill/>
          </a:ln>
        </p:spPr>
        <p:txBody>
          <a:bodyPr spcFirstLastPara="1" wrap="square" lIns="0" tIns="0" rIns="0" bIns="0" anchor="t" anchorCtr="0">
            <a:spAutoFit/>
          </a:bodyPr>
          <a:lstStyle/>
          <a:p>
            <a:pPr marL="205108" marR="0" lvl="1" algn="l" rtl="0">
              <a:lnSpc>
                <a:spcPct val="140000"/>
              </a:lnSpc>
              <a:spcBef>
                <a:spcPts val="0"/>
              </a:spcBef>
              <a:spcAft>
                <a:spcPts val="0"/>
              </a:spcAft>
              <a:buClr>
                <a:srgbClr val="FFFFFF"/>
              </a:buClr>
              <a:buSzPts val="1900"/>
            </a:pPr>
            <a:r>
              <a:rPr lang="en-US" sz="2000" b="0" i="0" u="none" strike="noStrike" cap="none" dirty="0" err="1">
                <a:solidFill>
                  <a:srgbClr val="FFFFFF"/>
                </a:solidFill>
                <a:latin typeface="Arial"/>
                <a:ea typeface="Arial"/>
                <a:cs typeface="Arial"/>
                <a:sym typeface="Arial"/>
              </a:rPr>
              <a:t>Ajan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çevresinin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bir</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modelini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öğrenir</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ve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bu</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modeli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kullanarak</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aksiyonlarını</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planlar</a:t>
            </a:r>
            <a:r>
              <a:rPr lang="en-US" sz="2000" b="0" i="0" u="none" strike="noStrike" cap="none" dirty="0">
                <a:solidFill>
                  <a:srgbClr val="FFFFFF"/>
                </a:solidFill>
                <a:latin typeface="Arial"/>
                <a:ea typeface="Arial"/>
                <a:cs typeface="Arial"/>
                <a:sym typeface="Arial"/>
              </a:rPr>
              <a:t>. Bu </a:t>
            </a:r>
            <a:r>
              <a:rPr lang="en-US" sz="2000" b="0" i="0" u="none" strike="noStrike" cap="none" dirty="0" err="1">
                <a:solidFill>
                  <a:srgbClr val="FFFFFF"/>
                </a:solidFill>
                <a:latin typeface="Arial"/>
                <a:ea typeface="Arial"/>
                <a:cs typeface="Arial"/>
                <a:sym typeface="Arial"/>
              </a:rPr>
              <a:t>yaklaşım</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çevreyi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simüle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ederek</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gelecekteki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durumları</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tahmin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edebilir</a:t>
            </a:r>
            <a:r>
              <a:rPr lang="en-US" sz="2000" b="0" i="0" u="none" strike="noStrike" cap="none" dirty="0">
                <a:solidFill>
                  <a:srgbClr val="FFFFFF"/>
                </a:solidFill>
                <a:latin typeface="Arial"/>
                <a:ea typeface="Arial"/>
                <a:cs typeface="Arial"/>
                <a:sym typeface="Arial"/>
              </a:rPr>
              <a:t>.</a:t>
            </a:r>
          </a:p>
          <a:p>
            <a:pPr marL="205108" marR="0" lvl="1" algn="l" rtl="0">
              <a:lnSpc>
                <a:spcPct val="140000"/>
              </a:lnSpc>
              <a:spcBef>
                <a:spcPts val="0"/>
              </a:spcBef>
              <a:spcAft>
                <a:spcPts val="0"/>
              </a:spcAft>
              <a:buClr>
                <a:srgbClr val="FFFFFF"/>
              </a:buClr>
              <a:buSzPts val="1900"/>
            </a:pPr>
            <a:endParaRPr lang="en-US" sz="2000" dirty="0">
              <a:solidFill>
                <a:srgbClr val="FFFFFF"/>
              </a:solidFill>
            </a:endParaRPr>
          </a:p>
          <a:p>
            <a:pPr marL="548008" marR="0" lvl="1" indent="-342900" algn="l" rtl="0">
              <a:lnSpc>
                <a:spcPct val="140000"/>
              </a:lnSpc>
              <a:spcBef>
                <a:spcPts val="0"/>
              </a:spcBef>
              <a:spcAft>
                <a:spcPts val="0"/>
              </a:spcAft>
              <a:buClr>
                <a:srgbClr val="FFFFFF"/>
              </a:buClr>
              <a:buSzPts val="1900"/>
              <a:buFont typeface="Arial" panose="020B0604020202020204" pitchFamily="34" charset="0"/>
              <a:buChar char="•"/>
            </a:pPr>
            <a:r>
              <a:rPr lang="en-US" sz="2000" b="1" i="0" u="none" strike="noStrike" cap="none" dirty="0" err="1">
                <a:solidFill>
                  <a:srgbClr val="FFFFFF"/>
                </a:solidFill>
                <a:latin typeface="Arial"/>
                <a:ea typeface="Arial"/>
                <a:cs typeface="Arial"/>
                <a:sym typeface="Arial"/>
              </a:rPr>
              <a:t>Avantajlar</a:t>
            </a:r>
            <a:r>
              <a:rPr lang="en-US" sz="2000" b="1" i="0" u="none" strike="noStrike" cap="none" dirty="0">
                <a:solidFill>
                  <a:srgbClr val="FFFFFF"/>
                </a:solidFill>
                <a:latin typeface="Arial"/>
                <a:ea typeface="Arial"/>
                <a:cs typeface="Arial"/>
                <a:sym typeface="Arial"/>
              </a:rPr>
              <a:t>:</a:t>
            </a:r>
          </a:p>
          <a:p>
            <a:pPr marL="205108" marR="0" lvl="1" algn="l" rtl="0">
              <a:lnSpc>
                <a:spcPct val="140000"/>
              </a:lnSpc>
              <a:spcBef>
                <a:spcPts val="0"/>
              </a:spcBef>
              <a:spcAft>
                <a:spcPts val="0"/>
              </a:spcAft>
              <a:buClr>
                <a:srgbClr val="FFFFFF"/>
              </a:buClr>
              <a:buSzPts val="1900"/>
            </a:pPr>
            <a:r>
              <a:rPr lang="en-US" sz="2000" dirty="0">
                <a:solidFill>
                  <a:srgbClr val="FFFFFF"/>
                </a:solidFill>
              </a:rPr>
              <a:t>  </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Çevreyi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daha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verimli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şekilde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modelleyerek</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daha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az</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etkileşimle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öğrenme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sağlayabilir</a:t>
            </a:r>
            <a:r>
              <a:rPr lang="en-US" sz="2000" b="0" i="0" u="none" strike="noStrike" cap="none" dirty="0">
                <a:solidFill>
                  <a:srgbClr val="FFFFFF"/>
                </a:solidFill>
                <a:latin typeface="Arial"/>
                <a:ea typeface="Arial"/>
                <a:cs typeface="Arial"/>
                <a:sym typeface="Arial"/>
              </a:rPr>
              <a:t>.</a:t>
            </a:r>
          </a:p>
          <a:p>
            <a:pPr marL="205108" marR="0" lvl="1" algn="l" rtl="0">
              <a:lnSpc>
                <a:spcPct val="140000"/>
              </a:lnSpc>
              <a:spcBef>
                <a:spcPts val="0"/>
              </a:spcBef>
              <a:spcAft>
                <a:spcPts val="0"/>
              </a:spcAft>
              <a:buClr>
                <a:srgbClr val="FFFFFF"/>
              </a:buClr>
              <a:buSzPts val="1900"/>
            </a:pPr>
            <a:r>
              <a:rPr lang="en-US" sz="2000" dirty="0">
                <a:solidFill>
                  <a:srgbClr val="FFFFFF"/>
                </a:solidFill>
              </a:rPr>
              <a:t>   </a:t>
            </a:r>
            <a:r>
              <a:rPr lang="en-US" sz="2000" b="0" i="0" u="none" strike="noStrike" cap="none" dirty="0" err="1">
                <a:solidFill>
                  <a:srgbClr val="FFFFFF"/>
                </a:solidFill>
                <a:latin typeface="Arial"/>
                <a:ea typeface="Arial"/>
                <a:cs typeface="Arial"/>
                <a:sym typeface="Arial"/>
              </a:rPr>
              <a:t>Daha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hızlı</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öğrenme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süreçleri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ve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daha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iyi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karar</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verme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kapasitesi</a:t>
            </a:r>
            <a:r>
              <a:rPr lang="en-US" sz="2000" b="0" i="0" u="none" strike="noStrike" cap="none" dirty="0">
                <a:solidFill>
                  <a:srgbClr val="FFFFFF"/>
                </a:solidFill>
                <a:latin typeface="Arial"/>
                <a:ea typeface="Arial"/>
                <a:cs typeface="Arial"/>
                <a:sym typeface="Arial"/>
              </a:rPr>
              <a:t>.</a:t>
            </a:r>
          </a:p>
          <a:p>
            <a:pPr marL="548008" marR="0" lvl="1" indent="-342900" algn="l" rtl="0">
              <a:lnSpc>
                <a:spcPct val="140000"/>
              </a:lnSpc>
              <a:spcBef>
                <a:spcPts val="0"/>
              </a:spcBef>
              <a:spcAft>
                <a:spcPts val="0"/>
              </a:spcAft>
              <a:buClr>
                <a:srgbClr val="FFFFFF"/>
              </a:buClr>
              <a:buSzPts val="1900"/>
              <a:buFont typeface="Arial" panose="020B0604020202020204" pitchFamily="34" charset="0"/>
              <a:buChar char="•"/>
            </a:pPr>
            <a:r>
              <a:rPr lang="en-US" sz="2000" b="1" i="0" u="none" strike="noStrike" cap="none" dirty="0" err="1">
                <a:solidFill>
                  <a:srgbClr val="FFFFFF"/>
                </a:solidFill>
                <a:latin typeface="Arial"/>
                <a:ea typeface="Arial"/>
                <a:cs typeface="Arial"/>
                <a:sym typeface="Arial"/>
              </a:rPr>
              <a:t>Dezavantajlar</a:t>
            </a:r>
            <a:r>
              <a:rPr lang="en-US" sz="2000" b="1" i="0" u="none" strike="noStrike" cap="none" dirty="0">
                <a:solidFill>
                  <a:srgbClr val="FFFFFF"/>
                </a:solidFill>
                <a:latin typeface="Arial"/>
                <a:ea typeface="Arial"/>
                <a:cs typeface="Arial"/>
                <a:sym typeface="Arial"/>
              </a:rPr>
              <a:t>:</a:t>
            </a:r>
          </a:p>
          <a:p>
            <a:pPr marL="205108" marR="0" lvl="1" algn="l" rtl="0">
              <a:lnSpc>
                <a:spcPct val="140000"/>
              </a:lnSpc>
              <a:spcBef>
                <a:spcPts val="0"/>
              </a:spcBef>
              <a:spcAft>
                <a:spcPts val="0"/>
              </a:spcAft>
              <a:buClr>
                <a:srgbClr val="FFFFFF"/>
              </a:buClr>
              <a:buSzPts val="1900"/>
            </a:pPr>
            <a:r>
              <a:rPr lang="en-US" sz="2000" dirty="0">
                <a:solidFill>
                  <a:srgbClr val="FFFFFF"/>
                </a:solidFill>
              </a:rPr>
              <a:t>   </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Modelin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doğru</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olması</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gereklidir</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yanlış</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bir</a:t>
            </a:r>
            <a:r>
              <a:rPr lang="en-US" sz="2000" b="0" i="0" u="none" strike="noStrike" cap="none" dirty="0">
                <a:solidFill>
                  <a:srgbClr val="FFFFFF"/>
                </a:solidFill>
                <a:latin typeface="Arial"/>
                <a:ea typeface="Arial"/>
                <a:cs typeface="Arial"/>
                <a:sym typeface="Arial"/>
              </a:rPr>
              <a:t> model, </a:t>
            </a:r>
            <a:r>
              <a:rPr lang="en-US" sz="2000" b="0" i="0" u="none" strike="noStrike" cap="none" dirty="0" err="1">
                <a:solidFill>
                  <a:srgbClr val="FFFFFF"/>
                </a:solidFill>
                <a:latin typeface="Arial"/>
                <a:ea typeface="Arial"/>
                <a:cs typeface="Arial"/>
                <a:sym typeface="Arial"/>
              </a:rPr>
              <a:t>kötü</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sonuçlara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yol</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açabilir</a:t>
            </a:r>
            <a:r>
              <a:rPr lang="en-US" sz="2000" b="0" i="0" u="none" strike="noStrike" cap="none" dirty="0">
                <a:solidFill>
                  <a:srgbClr val="FFFFFF"/>
                </a:solidFill>
                <a:latin typeface="Arial"/>
                <a:ea typeface="Arial"/>
                <a:cs typeface="Arial"/>
                <a:sym typeface="Arial"/>
              </a:rPr>
              <a:t>.</a:t>
            </a:r>
          </a:p>
          <a:p>
            <a:pPr marL="205108" marR="0" lvl="1" algn="l" rtl="0">
              <a:lnSpc>
                <a:spcPct val="140000"/>
              </a:lnSpc>
              <a:spcBef>
                <a:spcPts val="0"/>
              </a:spcBef>
              <a:spcAft>
                <a:spcPts val="0"/>
              </a:spcAft>
              <a:buClr>
                <a:srgbClr val="FFFFFF"/>
              </a:buClr>
              <a:buSzPts val="1900"/>
            </a:pPr>
            <a:r>
              <a:rPr lang="en-US" sz="2000" dirty="0">
                <a:solidFill>
                  <a:srgbClr val="FFFFFF"/>
                </a:solidFill>
              </a:rPr>
              <a:t>  </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Hesaplama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açısından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daha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yoğun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olabilir</a:t>
            </a:r>
            <a:r>
              <a:rPr lang="en-US" sz="2000" b="0" i="0" u="none" strike="noStrike" cap="none" dirty="0">
                <a:solidFill>
                  <a:srgbClr val="FFFFFF"/>
                </a:solidFill>
                <a:latin typeface="Arial"/>
                <a:ea typeface="Arial"/>
                <a:cs typeface="Arial"/>
                <a:sym typeface="Arial"/>
              </a:rPr>
              <a:t>.</a:t>
            </a:r>
          </a:p>
          <a:p>
            <a:pPr marL="548008" marR="0" lvl="1" indent="-342900" algn="l" rtl="0">
              <a:lnSpc>
                <a:spcPct val="140000"/>
              </a:lnSpc>
              <a:spcBef>
                <a:spcPts val="0"/>
              </a:spcBef>
              <a:spcAft>
                <a:spcPts val="0"/>
              </a:spcAft>
              <a:buClr>
                <a:srgbClr val="FFFFFF"/>
              </a:buClr>
              <a:buSzPts val="1900"/>
              <a:buFont typeface="Arial" panose="020B0604020202020204" pitchFamily="34" charset="0"/>
              <a:buChar char="•"/>
            </a:pPr>
            <a:endParaRPr lang="en-US" sz="2000" b="0" i="0" u="none" strike="noStrike" cap="none" dirty="0">
              <a:solidFill>
                <a:srgbClr val="FFFFFF"/>
              </a:solidFill>
              <a:latin typeface="Arial"/>
              <a:ea typeface="Arial"/>
              <a:cs typeface="Arial"/>
              <a:sym typeface="Arial"/>
            </a:endParaRPr>
          </a:p>
        </p:txBody>
      </p:sp>
      <p:sp>
        <p:nvSpPr>
          <p:cNvPr id="64" name="Google Shape;64;p11"/>
          <p:cNvSpPr txBox="1"/>
          <p:nvPr/>
        </p:nvSpPr>
        <p:spPr>
          <a:xfrm>
            <a:off x="1720827" y="1200926"/>
            <a:ext cx="14870342" cy="738664"/>
          </a:xfrm>
          <a:prstGeom prst="rect">
            <a:avLst/>
          </a:prstGeom>
          <a:noFill/>
          <a:ln>
            <a:noFill/>
          </a:ln>
        </p:spPr>
        <p:txBody>
          <a:bodyPr spcFirstLastPara="1" wrap="square" lIns="0" tIns="0" rIns="0" bIns="0" anchor="t" anchorCtr="0">
            <a:spAutoFit/>
          </a:bodyPr>
          <a:lstStyle/>
          <a:p>
            <a:pPr marL="0" marR="0" lvl="0" indent="0" algn="l" rtl="0">
              <a:lnSpc>
                <a:spcPct val="120002"/>
              </a:lnSpc>
              <a:spcBef>
                <a:spcPts val="0"/>
              </a:spcBef>
              <a:spcAft>
                <a:spcPts val="0"/>
              </a:spcAft>
              <a:buNone/>
            </a:pPr>
            <a:r>
              <a:rPr lang="en-US" sz="4000" b="0" i="0" u="none" strike="noStrike" cap="none" dirty="0">
                <a:solidFill>
                  <a:srgbClr val="FFFFFF"/>
                </a:solidFill>
                <a:latin typeface="Archivo Black"/>
                <a:ea typeface="Archivo Black"/>
                <a:cs typeface="Archivo Black"/>
                <a:sym typeface="Archivo Black"/>
              </a:rPr>
              <a:t>Model-based RL </a:t>
            </a:r>
            <a:r>
              <a:rPr lang="en-US" sz="4000" b="0" i="0" u="none" strike="noStrike" cap="none" dirty="0" err="1">
                <a:solidFill>
                  <a:srgbClr val="FFFFFF"/>
                </a:solidFill>
                <a:latin typeface="Archivo Black"/>
                <a:ea typeface="Archivo Black"/>
                <a:cs typeface="Archivo Black"/>
                <a:sym typeface="Archivo Black"/>
              </a:rPr>
              <a:t>ve</a:t>
            </a:r>
            <a:r>
              <a:rPr lang="en-US" sz="4000" b="0" i="0" u="none" strike="noStrike" cap="none" dirty="0">
                <a:solidFill>
                  <a:srgbClr val="FFFFFF"/>
                </a:solidFill>
                <a:latin typeface="Archivo Black"/>
                <a:ea typeface="Archivo Black"/>
                <a:cs typeface="Archivo Black"/>
                <a:sym typeface="Archivo Black"/>
              </a:rPr>
              <a:t> Model-free RL </a:t>
            </a:r>
            <a:r>
              <a:rPr lang="en-US" sz="4000" b="0" i="0" u="none" strike="noStrike" cap="none" dirty="0" err="1">
                <a:solidFill>
                  <a:srgbClr val="FFFFFF"/>
                </a:solidFill>
                <a:latin typeface="Archivo Black"/>
                <a:ea typeface="Archivo Black"/>
                <a:cs typeface="Archivo Black"/>
                <a:sym typeface="Archivo Black"/>
              </a:rPr>
              <a:t>Karşılaştırması</a:t>
            </a:r>
            <a:endParaRPr lang="en-US" sz="4000" dirty="0"/>
          </a:p>
        </p:txBody>
      </p:sp>
      <p:sp>
        <p:nvSpPr>
          <p:cNvPr id="65" name="Google Shape;65;p11"/>
          <p:cNvSpPr txBox="1"/>
          <p:nvPr/>
        </p:nvSpPr>
        <p:spPr>
          <a:xfrm>
            <a:off x="1436054" y="3210898"/>
            <a:ext cx="6462190" cy="5773888"/>
          </a:xfrm>
          <a:prstGeom prst="rect">
            <a:avLst/>
          </a:prstGeom>
          <a:noFill/>
          <a:ln>
            <a:noFill/>
          </a:ln>
        </p:spPr>
        <p:txBody>
          <a:bodyPr spcFirstLastPara="1" wrap="square" lIns="0" tIns="0" rIns="0" bIns="0" anchor="t" anchorCtr="0">
            <a:spAutoFit/>
          </a:bodyPr>
          <a:lstStyle/>
          <a:p>
            <a:pPr marL="205108" marR="0" lvl="1" algn="l" rtl="0">
              <a:lnSpc>
                <a:spcPct val="140000"/>
              </a:lnSpc>
              <a:spcBef>
                <a:spcPts val="0"/>
              </a:spcBef>
              <a:spcAft>
                <a:spcPts val="0"/>
              </a:spcAft>
              <a:buClr>
                <a:srgbClr val="FFFFFF"/>
              </a:buClr>
              <a:buSzPts val="1900"/>
            </a:pPr>
            <a:r>
              <a:rPr lang="en-US" sz="2000" b="0" i="0" u="none" strike="noStrike" cap="none" dirty="0" err="1">
                <a:solidFill>
                  <a:srgbClr val="FFFFFF"/>
                </a:solidFill>
                <a:latin typeface="Arial"/>
                <a:ea typeface="Arial"/>
                <a:cs typeface="Arial"/>
                <a:sym typeface="Arial"/>
              </a:rPr>
              <a:t>Ajan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çevreyi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modellemeden</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sadece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ödüller</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ve</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cezalarla</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öğrenir</a:t>
            </a:r>
            <a:r>
              <a:rPr lang="en-US" sz="2000" b="0" i="0" u="none" strike="noStrike" cap="none" dirty="0">
                <a:solidFill>
                  <a:srgbClr val="FFFFFF"/>
                </a:solidFill>
                <a:latin typeface="Arial"/>
                <a:ea typeface="Arial"/>
                <a:cs typeface="Arial"/>
                <a:sym typeface="Arial"/>
              </a:rPr>
              <a:t>. Q-Learning, DQN </a:t>
            </a:r>
            <a:r>
              <a:rPr lang="en-US" sz="2000" b="0" i="0" u="none" strike="noStrike" cap="none" dirty="0" err="1">
                <a:solidFill>
                  <a:srgbClr val="FFFFFF"/>
                </a:solidFill>
                <a:latin typeface="Arial"/>
                <a:ea typeface="Arial"/>
                <a:cs typeface="Arial"/>
                <a:sym typeface="Arial"/>
              </a:rPr>
              <a:t>ve</a:t>
            </a:r>
            <a:r>
              <a:rPr lang="en-US" sz="2000" b="0" i="0" u="none" strike="noStrike" cap="none" dirty="0">
                <a:solidFill>
                  <a:srgbClr val="FFFFFF"/>
                </a:solidFill>
                <a:latin typeface="Arial"/>
                <a:ea typeface="Arial"/>
                <a:cs typeface="Arial"/>
                <a:sym typeface="Arial"/>
              </a:rPr>
              <a:t> Policy Gradient </a:t>
            </a:r>
            <a:r>
              <a:rPr lang="en-US" sz="2000" b="0" i="0" u="none" strike="noStrike" cap="none" dirty="0" err="1">
                <a:solidFill>
                  <a:srgbClr val="FFFFFF"/>
                </a:solidFill>
                <a:latin typeface="Arial"/>
                <a:ea typeface="Arial"/>
                <a:cs typeface="Arial"/>
                <a:sym typeface="Arial"/>
              </a:rPr>
              <a:t>yöntemleri</a:t>
            </a:r>
            <a:r>
              <a:rPr lang="en-US" sz="2000" b="0" i="0" u="none" strike="noStrike" cap="none" dirty="0">
                <a:solidFill>
                  <a:srgbClr val="FFFFFF"/>
                </a:solidFill>
                <a:latin typeface="Arial"/>
                <a:ea typeface="Arial"/>
                <a:cs typeface="Arial"/>
                <a:sym typeface="Arial"/>
              </a:rPr>
              <a:t> </a:t>
            </a:r>
            <a:r>
              <a:rPr lang="en-US" sz="2000" b="0" i="0" u="none" strike="noStrike" cap="none" dirty="0" err="1">
                <a:solidFill>
                  <a:srgbClr val="FFFFFF"/>
                </a:solidFill>
                <a:latin typeface="Arial"/>
                <a:ea typeface="Arial"/>
                <a:cs typeface="Arial"/>
                <a:sym typeface="Arial"/>
              </a:rPr>
              <a:t>genellikle</a:t>
            </a:r>
            <a:r>
              <a:rPr lang="en-US" sz="2000" b="0" i="0" u="none" strike="noStrike" cap="none" dirty="0">
                <a:solidFill>
                  <a:srgbClr val="FFFFFF"/>
                </a:solidFill>
                <a:latin typeface="Arial"/>
                <a:ea typeface="Arial"/>
                <a:cs typeface="Arial"/>
                <a:sym typeface="Arial"/>
              </a:rPr>
              <a:t> model-free </a:t>
            </a:r>
            <a:r>
              <a:rPr lang="en-US" sz="2000" b="0" i="0" u="none" strike="noStrike" cap="none" dirty="0" err="1">
                <a:solidFill>
                  <a:srgbClr val="FFFFFF"/>
                </a:solidFill>
                <a:latin typeface="Arial"/>
                <a:ea typeface="Arial"/>
                <a:cs typeface="Arial"/>
                <a:sym typeface="Arial"/>
              </a:rPr>
              <a:t>algoritmalardır</a:t>
            </a:r>
            <a:r>
              <a:rPr lang="en-US" sz="2000" b="0" i="0" u="none" strike="noStrike" cap="none" dirty="0">
                <a:solidFill>
                  <a:srgbClr val="FFFFFF"/>
                </a:solidFill>
                <a:latin typeface="Arial"/>
                <a:ea typeface="Arial"/>
                <a:cs typeface="Arial"/>
                <a:sym typeface="Arial"/>
              </a:rPr>
              <a:t>.</a:t>
            </a:r>
          </a:p>
          <a:p>
            <a:pPr marL="490858" marR="0" lvl="1" indent="-285750" algn="l" rtl="0">
              <a:lnSpc>
                <a:spcPct val="140000"/>
              </a:lnSpc>
              <a:spcBef>
                <a:spcPts val="0"/>
              </a:spcBef>
              <a:spcAft>
                <a:spcPts val="0"/>
              </a:spcAft>
              <a:buClr>
                <a:srgbClr val="FFFFFF"/>
              </a:buClr>
              <a:buSzPts val="1900"/>
              <a:buFont typeface="Arial" panose="020B0604020202020204" pitchFamily="34" charset="0"/>
              <a:buChar char="•"/>
            </a:pPr>
            <a:endParaRPr lang="en-US" dirty="0"/>
          </a:p>
          <a:p>
            <a:pPr marL="490858" marR="0" lvl="1" indent="-285750" algn="l" rtl="0">
              <a:lnSpc>
                <a:spcPct val="140000"/>
              </a:lnSpc>
              <a:spcBef>
                <a:spcPts val="0"/>
              </a:spcBef>
              <a:spcAft>
                <a:spcPts val="0"/>
              </a:spcAft>
              <a:buClr>
                <a:srgbClr val="FFFFFF"/>
              </a:buClr>
              <a:buSzPts val="1900"/>
              <a:buFont typeface="Arial" panose="020B0604020202020204" pitchFamily="34" charset="0"/>
              <a:buChar char="•"/>
            </a:pPr>
            <a:r>
              <a:rPr lang="es-ES" sz="2000" b="1" dirty="0" err="1">
                <a:solidFill>
                  <a:schemeClr val="bg1"/>
                </a:solidFill>
                <a:latin typeface="+mj-lt"/>
              </a:rPr>
              <a:t>Avantajlar</a:t>
            </a:r>
            <a:r>
              <a:rPr lang="es-ES" sz="2000" b="1" dirty="0">
                <a:solidFill>
                  <a:schemeClr val="bg1"/>
                </a:solidFill>
                <a:latin typeface="+mj-lt"/>
              </a:rPr>
              <a:t>:</a:t>
            </a:r>
          </a:p>
          <a:p>
            <a:pPr marL="205108" marR="0" lvl="1" algn="l" rtl="0">
              <a:lnSpc>
                <a:spcPct val="140000"/>
              </a:lnSpc>
              <a:spcBef>
                <a:spcPts val="0"/>
              </a:spcBef>
              <a:spcAft>
                <a:spcPts val="0"/>
              </a:spcAft>
              <a:buClr>
                <a:srgbClr val="FFFFFF"/>
              </a:buClr>
              <a:buSzPts val="1900"/>
            </a:pPr>
            <a:r>
              <a:rPr lang="es-ES" sz="2000" dirty="0">
                <a:solidFill>
                  <a:schemeClr val="bg1"/>
                </a:solidFill>
                <a:latin typeface="+mj-lt"/>
              </a:rPr>
              <a:t> </a:t>
            </a:r>
            <a:r>
              <a:rPr lang="es-ES" sz="2000" dirty="0" err="1">
                <a:solidFill>
                  <a:schemeClr val="bg1"/>
                </a:solidFill>
                <a:latin typeface="+mj-lt"/>
              </a:rPr>
              <a:t>Daha</a:t>
            </a:r>
            <a:r>
              <a:rPr lang="es-ES" sz="2000" dirty="0">
                <a:solidFill>
                  <a:schemeClr val="bg1"/>
                </a:solidFill>
                <a:latin typeface="+mj-lt"/>
              </a:rPr>
              <a:t> </a:t>
            </a:r>
            <a:r>
              <a:rPr lang="es-ES" sz="2000" dirty="0" err="1">
                <a:solidFill>
                  <a:schemeClr val="bg1"/>
                </a:solidFill>
                <a:latin typeface="+mj-lt"/>
              </a:rPr>
              <a:t>basit</a:t>
            </a:r>
            <a:r>
              <a:rPr lang="es-ES" sz="2000" dirty="0">
                <a:solidFill>
                  <a:schemeClr val="bg1"/>
                </a:solidFill>
                <a:latin typeface="+mj-lt"/>
              </a:rPr>
              <a:t> ve </a:t>
            </a:r>
            <a:r>
              <a:rPr lang="es-ES" sz="2000" dirty="0" err="1">
                <a:solidFill>
                  <a:schemeClr val="bg1"/>
                </a:solidFill>
                <a:latin typeface="+mj-lt"/>
              </a:rPr>
              <a:t>doğrudan</a:t>
            </a:r>
            <a:r>
              <a:rPr lang="es-ES" sz="2000" dirty="0">
                <a:solidFill>
                  <a:schemeClr val="bg1"/>
                </a:solidFill>
                <a:latin typeface="+mj-lt"/>
              </a:rPr>
              <a:t>.</a:t>
            </a:r>
          </a:p>
          <a:p>
            <a:pPr marL="205108" marR="0" lvl="1" algn="l" rtl="0">
              <a:lnSpc>
                <a:spcPct val="140000"/>
              </a:lnSpc>
              <a:spcBef>
                <a:spcPts val="0"/>
              </a:spcBef>
              <a:spcAft>
                <a:spcPts val="0"/>
              </a:spcAft>
              <a:buClr>
                <a:srgbClr val="FFFFFF"/>
              </a:buClr>
              <a:buSzPts val="1900"/>
            </a:pPr>
            <a:r>
              <a:rPr lang="es-ES" sz="2000" dirty="0">
                <a:solidFill>
                  <a:schemeClr val="bg1"/>
                </a:solidFill>
                <a:latin typeface="+mj-lt"/>
              </a:rPr>
              <a:t> </a:t>
            </a:r>
            <a:r>
              <a:rPr lang="es-ES" sz="2000" dirty="0" err="1">
                <a:solidFill>
                  <a:schemeClr val="bg1"/>
                </a:solidFill>
                <a:latin typeface="+mj-lt"/>
              </a:rPr>
              <a:t>Hesaplama</a:t>
            </a:r>
            <a:r>
              <a:rPr lang="es-ES" sz="2000" dirty="0">
                <a:solidFill>
                  <a:schemeClr val="bg1"/>
                </a:solidFill>
                <a:latin typeface="+mj-lt"/>
              </a:rPr>
              <a:t> </a:t>
            </a:r>
            <a:r>
              <a:rPr lang="es-ES" sz="2000" dirty="0" err="1">
                <a:solidFill>
                  <a:schemeClr val="bg1"/>
                </a:solidFill>
                <a:latin typeface="+mj-lt"/>
              </a:rPr>
              <a:t>açısından</a:t>
            </a:r>
            <a:r>
              <a:rPr lang="es-ES" sz="2000" dirty="0">
                <a:solidFill>
                  <a:schemeClr val="bg1"/>
                </a:solidFill>
                <a:latin typeface="+mj-lt"/>
              </a:rPr>
              <a:t> </a:t>
            </a:r>
            <a:r>
              <a:rPr lang="es-ES" sz="2000" dirty="0" err="1">
                <a:solidFill>
                  <a:schemeClr val="bg1"/>
                </a:solidFill>
                <a:latin typeface="+mj-lt"/>
              </a:rPr>
              <a:t>daha</a:t>
            </a:r>
            <a:r>
              <a:rPr lang="es-ES" sz="2000" dirty="0">
                <a:solidFill>
                  <a:schemeClr val="bg1"/>
                </a:solidFill>
                <a:latin typeface="+mj-lt"/>
              </a:rPr>
              <a:t> </a:t>
            </a:r>
            <a:r>
              <a:rPr lang="es-ES" sz="2000" dirty="0" err="1">
                <a:solidFill>
                  <a:schemeClr val="bg1"/>
                </a:solidFill>
                <a:latin typeface="+mj-lt"/>
              </a:rPr>
              <a:t>az</a:t>
            </a:r>
            <a:r>
              <a:rPr lang="es-ES" sz="2000" dirty="0">
                <a:solidFill>
                  <a:schemeClr val="bg1"/>
                </a:solidFill>
                <a:latin typeface="+mj-lt"/>
              </a:rPr>
              <a:t> </a:t>
            </a:r>
            <a:r>
              <a:rPr lang="es-ES" sz="2000" dirty="0" err="1">
                <a:solidFill>
                  <a:schemeClr val="bg1"/>
                </a:solidFill>
                <a:latin typeface="+mj-lt"/>
              </a:rPr>
              <a:t>maliyetlidir</a:t>
            </a:r>
            <a:r>
              <a:rPr lang="es-ES" sz="2000" dirty="0">
                <a:solidFill>
                  <a:schemeClr val="bg1"/>
                </a:solidFill>
                <a:latin typeface="+mj-lt"/>
              </a:rPr>
              <a:t>.</a:t>
            </a:r>
          </a:p>
          <a:p>
            <a:pPr marL="548008" marR="0" lvl="1" indent="-342900" algn="l" rtl="0">
              <a:lnSpc>
                <a:spcPct val="140000"/>
              </a:lnSpc>
              <a:spcBef>
                <a:spcPts val="0"/>
              </a:spcBef>
              <a:spcAft>
                <a:spcPts val="0"/>
              </a:spcAft>
              <a:buClr>
                <a:srgbClr val="FFFFFF"/>
              </a:buClr>
              <a:buSzPts val="1900"/>
              <a:buFont typeface="Arial" panose="020B0604020202020204" pitchFamily="34" charset="0"/>
              <a:buChar char="•"/>
            </a:pPr>
            <a:r>
              <a:rPr lang="es-ES" sz="2000" b="1" dirty="0" err="1">
                <a:solidFill>
                  <a:schemeClr val="bg1"/>
                </a:solidFill>
                <a:latin typeface="+mj-lt"/>
              </a:rPr>
              <a:t>Dezavantajlar</a:t>
            </a:r>
            <a:r>
              <a:rPr lang="es-ES" sz="2000" b="1" dirty="0">
                <a:solidFill>
                  <a:schemeClr val="bg1"/>
                </a:solidFill>
                <a:latin typeface="+mj-lt"/>
              </a:rPr>
              <a:t>: </a:t>
            </a:r>
          </a:p>
          <a:p>
            <a:pPr marL="205108" marR="0" lvl="1" algn="l" rtl="0">
              <a:lnSpc>
                <a:spcPct val="140000"/>
              </a:lnSpc>
              <a:spcBef>
                <a:spcPts val="0"/>
              </a:spcBef>
              <a:spcAft>
                <a:spcPts val="0"/>
              </a:spcAft>
              <a:buClr>
                <a:srgbClr val="FFFFFF"/>
              </a:buClr>
              <a:buSzPts val="1900"/>
            </a:pPr>
            <a:r>
              <a:rPr lang="es-ES" sz="2000" dirty="0">
                <a:solidFill>
                  <a:schemeClr val="bg1"/>
                </a:solidFill>
                <a:latin typeface="+mj-lt"/>
              </a:rPr>
              <a:t>  </a:t>
            </a:r>
            <a:r>
              <a:rPr lang="es-ES" sz="2000" dirty="0" err="1">
                <a:solidFill>
                  <a:schemeClr val="bg1"/>
                </a:solidFill>
                <a:latin typeface="+mj-lt"/>
              </a:rPr>
              <a:t>Çevreyi</a:t>
            </a:r>
            <a:r>
              <a:rPr lang="es-ES" sz="2000" dirty="0">
                <a:solidFill>
                  <a:schemeClr val="bg1"/>
                </a:solidFill>
                <a:latin typeface="+mj-lt"/>
              </a:rPr>
              <a:t> </a:t>
            </a:r>
            <a:r>
              <a:rPr lang="es-ES" sz="2000" dirty="0" err="1">
                <a:solidFill>
                  <a:schemeClr val="bg1"/>
                </a:solidFill>
                <a:latin typeface="+mj-lt"/>
              </a:rPr>
              <a:t>modellemediği</a:t>
            </a:r>
            <a:r>
              <a:rPr lang="es-ES" sz="2000" dirty="0">
                <a:solidFill>
                  <a:schemeClr val="bg1"/>
                </a:solidFill>
                <a:latin typeface="+mj-lt"/>
              </a:rPr>
              <a:t> </a:t>
            </a:r>
            <a:r>
              <a:rPr lang="es-ES" sz="2000" dirty="0" err="1">
                <a:solidFill>
                  <a:schemeClr val="bg1"/>
                </a:solidFill>
                <a:latin typeface="+mj-lt"/>
              </a:rPr>
              <a:t>için</a:t>
            </a:r>
            <a:r>
              <a:rPr lang="es-ES" sz="2000" dirty="0">
                <a:solidFill>
                  <a:schemeClr val="bg1"/>
                </a:solidFill>
                <a:latin typeface="+mj-lt"/>
              </a:rPr>
              <a:t> </a:t>
            </a:r>
            <a:r>
              <a:rPr lang="es-ES" sz="2000" dirty="0" err="1">
                <a:solidFill>
                  <a:schemeClr val="bg1"/>
                </a:solidFill>
                <a:latin typeface="+mj-lt"/>
              </a:rPr>
              <a:t>daha</a:t>
            </a:r>
            <a:r>
              <a:rPr lang="es-ES" sz="2000" dirty="0">
                <a:solidFill>
                  <a:schemeClr val="bg1"/>
                </a:solidFill>
                <a:latin typeface="+mj-lt"/>
              </a:rPr>
              <a:t> </a:t>
            </a:r>
            <a:r>
              <a:rPr lang="es-ES" sz="2000" dirty="0" err="1">
                <a:solidFill>
                  <a:schemeClr val="bg1"/>
                </a:solidFill>
                <a:latin typeface="+mj-lt"/>
              </a:rPr>
              <a:t>fazla</a:t>
            </a:r>
            <a:r>
              <a:rPr lang="es-ES" sz="2000" dirty="0">
                <a:solidFill>
                  <a:schemeClr val="bg1"/>
                </a:solidFill>
                <a:latin typeface="+mj-lt"/>
              </a:rPr>
              <a:t> </a:t>
            </a:r>
            <a:r>
              <a:rPr lang="es-ES" sz="2000" dirty="0" err="1">
                <a:solidFill>
                  <a:schemeClr val="bg1"/>
                </a:solidFill>
                <a:latin typeface="+mj-lt"/>
              </a:rPr>
              <a:t>etkileşime</a:t>
            </a:r>
            <a:r>
              <a:rPr lang="es-ES" sz="2000" dirty="0">
                <a:solidFill>
                  <a:schemeClr val="bg1"/>
                </a:solidFill>
                <a:latin typeface="+mj-lt"/>
              </a:rPr>
              <a:t> </a:t>
            </a:r>
            <a:r>
              <a:rPr lang="es-ES" sz="2000" dirty="0" err="1">
                <a:solidFill>
                  <a:schemeClr val="bg1"/>
                </a:solidFill>
                <a:latin typeface="+mj-lt"/>
              </a:rPr>
              <a:t>ihtiyaç</a:t>
            </a:r>
            <a:r>
              <a:rPr lang="es-ES" sz="2000" dirty="0">
                <a:solidFill>
                  <a:schemeClr val="bg1"/>
                </a:solidFill>
                <a:latin typeface="+mj-lt"/>
              </a:rPr>
              <a:t> </a:t>
            </a:r>
            <a:r>
              <a:rPr lang="es-ES" sz="2000" dirty="0" err="1">
                <a:solidFill>
                  <a:schemeClr val="bg1"/>
                </a:solidFill>
                <a:latin typeface="+mj-lt"/>
              </a:rPr>
              <a:t>duyabilir</a:t>
            </a:r>
            <a:r>
              <a:rPr lang="es-ES" sz="2000" dirty="0">
                <a:solidFill>
                  <a:schemeClr val="bg1"/>
                </a:solidFill>
                <a:latin typeface="+mj-lt"/>
              </a:rPr>
              <a:t>.</a:t>
            </a:r>
          </a:p>
          <a:p>
            <a:pPr marL="205108" marR="0" lvl="1" algn="l" rtl="0">
              <a:lnSpc>
                <a:spcPct val="140000"/>
              </a:lnSpc>
              <a:spcBef>
                <a:spcPts val="0"/>
              </a:spcBef>
              <a:spcAft>
                <a:spcPts val="0"/>
              </a:spcAft>
              <a:buClr>
                <a:srgbClr val="FFFFFF"/>
              </a:buClr>
              <a:buSzPts val="1900"/>
            </a:pPr>
            <a:r>
              <a:rPr lang="es-ES" sz="2000" dirty="0">
                <a:solidFill>
                  <a:schemeClr val="bg1"/>
                </a:solidFill>
                <a:latin typeface="+mj-lt"/>
              </a:rPr>
              <a:t>  </a:t>
            </a:r>
            <a:r>
              <a:rPr lang="es-ES" sz="2000" dirty="0" err="1">
                <a:solidFill>
                  <a:schemeClr val="bg1"/>
                </a:solidFill>
                <a:latin typeface="+mj-lt"/>
              </a:rPr>
              <a:t>Çevresel</a:t>
            </a:r>
            <a:r>
              <a:rPr lang="es-ES" sz="2000" dirty="0">
                <a:solidFill>
                  <a:schemeClr val="bg1"/>
                </a:solidFill>
                <a:latin typeface="+mj-lt"/>
              </a:rPr>
              <a:t> </a:t>
            </a:r>
            <a:r>
              <a:rPr lang="es-ES" sz="2000" dirty="0" err="1">
                <a:solidFill>
                  <a:schemeClr val="bg1"/>
                </a:solidFill>
                <a:latin typeface="+mj-lt"/>
              </a:rPr>
              <a:t>değişimlere</a:t>
            </a:r>
            <a:r>
              <a:rPr lang="es-ES" sz="2000" dirty="0">
                <a:solidFill>
                  <a:schemeClr val="bg1"/>
                </a:solidFill>
                <a:latin typeface="+mj-lt"/>
              </a:rPr>
              <a:t> </a:t>
            </a:r>
            <a:r>
              <a:rPr lang="es-ES" sz="2000" dirty="0" err="1">
                <a:solidFill>
                  <a:schemeClr val="bg1"/>
                </a:solidFill>
                <a:latin typeface="+mj-lt"/>
              </a:rPr>
              <a:t>hızlı</a:t>
            </a:r>
            <a:r>
              <a:rPr lang="es-ES" sz="2000" dirty="0">
                <a:solidFill>
                  <a:schemeClr val="bg1"/>
                </a:solidFill>
                <a:latin typeface="+mj-lt"/>
              </a:rPr>
              <a:t> </a:t>
            </a:r>
            <a:r>
              <a:rPr lang="es-ES" sz="2000" dirty="0" err="1">
                <a:solidFill>
                  <a:schemeClr val="bg1"/>
                </a:solidFill>
                <a:latin typeface="+mj-lt"/>
              </a:rPr>
              <a:t>adaptasyon</a:t>
            </a:r>
            <a:r>
              <a:rPr lang="es-ES" sz="2000" dirty="0">
                <a:solidFill>
                  <a:schemeClr val="bg1"/>
                </a:solidFill>
                <a:latin typeface="+mj-lt"/>
              </a:rPr>
              <a:t> </a:t>
            </a:r>
            <a:r>
              <a:rPr lang="es-ES" sz="2000" dirty="0" err="1">
                <a:solidFill>
                  <a:schemeClr val="bg1"/>
                </a:solidFill>
                <a:latin typeface="+mj-lt"/>
              </a:rPr>
              <a:t>sağlamak</a:t>
            </a:r>
            <a:r>
              <a:rPr lang="es-ES" sz="2000" dirty="0">
                <a:solidFill>
                  <a:schemeClr val="bg1"/>
                </a:solidFill>
                <a:latin typeface="+mj-lt"/>
              </a:rPr>
              <a:t> </a:t>
            </a:r>
            <a:r>
              <a:rPr lang="es-ES" sz="2000" dirty="0" err="1">
                <a:solidFill>
                  <a:schemeClr val="bg1"/>
                </a:solidFill>
                <a:latin typeface="+mj-lt"/>
              </a:rPr>
              <a:t>daha</a:t>
            </a:r>
            <a:r>
              <a:rPr lang="es-ES" sz="2000" dirty="0">
                <a:solidFill>
                  <a:schemeClr val="bg1"/>
                </a:solidFill>
                <a:latin typeface="+mj-lt"/>
              </a:rPr>
              <a:t> </a:t>
            </a:r>
            <a:r>
              <a:rPr lang="es-ES" sz="2000" dirty="0" err="1">
                <a:solidFill>
                  <a:schemeClr val="bg1"/>
                </a:solidFill>
                <a:latin typeface="+mj-lt"/>
              </a:rPr>
              <a:t>zor</a:t>
            </a:r>
            <a:r>
              <a:rPr lang="es-ES" sz="2000" dirty="0">
                <a:solidFill>
                  <a:schemeClr val="bg1"/>
                </a:solidFill>
                <a:latin typeface="+mj-lt"/>
              </a:rPr>
              <a:t> </a:t>
            </a:r>
            <a:r>
              <a:rPr lang="es-ES" sz="2000" dirty="0" err="1">
                <a:solidFill>
                  <a:schemeClr val="bg1"/>
                </a:solidFill>
                <a:latin typeface="+mj-lt"/>
              </a:rPr>
              <a:t>olabilir</a:t>
            </a:r>
            <a:r>
              <a:rPr lang="es-ES" sz="2000" dirty="0">
                <a:solidFill>
                  <a:schemeClr val="bg1"/>
                </a:solidFill>
                <a:latin typeface="+mj-lt"/>
              </a:rPr>
              <a:t>.</a:t>
            </a:r>
          </a:p>
          <a:p>
            <a:pPr marL="548008" marR="0" lvl="1" indent="-342900" algn="l" rtl="0">
              <a:lnSpc>
                <a:spcPct val="140000"/>
              </a:lnSpc>
              <a:spcBef>
                <a:spcPts val="0"/>
              </a:spcBef>
              <a:spcAft>
                <a:spcPts val="0"/>
              </a:spcAft>
              <a:buClr>
                <a:srgbClr val="FFFFFF"/>
              </a:buClr>
              <a:buSzPts val="1900"/>
              <a:buFont typeface="Arial" panose="020B0604020202020204" pitchFamily="34" charset="0"/>
              <a:buChar char="•"/>
            </a:pPr>
            <a:endParaRPr lang="es-ES" sz="2000" dirty="0">
              <a:solidFill>
                <a:schemeClr val="bg1"/>
              </a:solidFill>
              <a:latin typeface="+mj-lt"/>
            </a:endParaRPr>
          </a:p>
          <a:p>
            <a:pPr marL="490858" marR="0" lvl="1" indent="-285750" algn="l" rtl="0">
              <a:lnSpc>
                <a:spcPct val="140000"/>
              </a:lnSpc>
              <a:spcBef>
                <a:spcPts val="0"/>
              </a:spcBef>
              <a:spcAft>
                <a:spcPts val="0"/>
              </a:spcAft>
              <a:buClr>
                <a:srgbClr val="FFFFFF"/>
              </a:buClr>
              <a:buSzPts val="1900"/>
              <a:buFont typeface="Arial" panose="020B0604020202020204" pitchFamily="34" charset="0"/>
              <a:buChar char="•"/>
            </a:pPr>
            <a:endParaRPr lang="en-US" dirty="0"/>
          </a:p>
        </p:txBody>
      </p:sp>
      <p:sp>
        <p:nvSpPr>
          <p:cNvPr id="66" name="Google Shape;66;p11"/>
          <p:cNvSpPr txBox="1"/>
          <p:nvPr/>
        </p:nvSpPr>
        <p:spPr>
          <a:xfrm>
            <a:off x="2284605" y="2215328"/>
            <a:ext cx="5141301" cy="980268"/>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Model-free RL</a:t>
            </a:r>
          </a:p>
          <a:p>
            <a:pPr marL="0" marR="0" lvl="0" indent="0" algn="ctr" rtl="0">
              <a:lnSpc>
                <a:spcPct val="130000"/>
              </a:lnSpc>
              <a:spcBef>
                <a:spcPts val="0"/>
              </a:spcBef>
              <a:spcAft>
                <a:spcPts val="0"/>
              </a:spcAft>
              <a:buNone/>
            </a:pPr>
            <a:endParaRPr dirty="0"/>
          </a:p>
        </p:txBody>
      </p:sp>
      <p:sp>
        <p:nvSpPr>
          <p:cNvPr id="67" name="Google Shape;67;p11"/>
          <p:cNvSpPr txBox="1"/>
          <p:nvPr/>
        </p:nvSpPr>
        <p:spPr>
          <a:xfrm>
            <a:off x="10259879" y="2217559"/>
            <a:ext cx="5141301" cy="980268"/>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dirty="0">
                <a:solidFill>
                  <a:srgbClr val="71CBEF"/>
                </a:solidFill>
                <a:latin typeface="Noto Sans"/>
                <a:ea typeface="Noto Sans"/>
                <a:cs typeface="Noto Sans"/>
                <a:sym typeface="Noto Sans"/>
              </a:rPr>
              <a:t>Model-based RL</a:t>
            </a:r>
          </a:p>
          <a:p>
            <a:pPr marL="0" marR="0" lvl="0" indent="0" algn="l" rtl="0">
              <a:lnSpc>
                <a:spcPct val="130000"/>
              </a:lnSpc>
              <a:spcBef>
                <a:spcPts val="0"/>
              </a:spcBef>
              <a:spcAft>
                <a:spcPts val="0"/>
              </a:spcAft>
              <a:buNone/>
            </a:pPr>
            <a:endParaRPr dirty="0"/>
          </a:p>
        </p:txBody>
      </p:sp>
      <p:cxnSp>
        <p:nvCxnSpPr>
          <p:cNvPr id="70" name="Google Shape;70;p11"/>
          <p:cNvCxnSpPr/>
          <p:nvPr/>
        </p:nvCxnSpPr>
        <p:spPr>
          <a:xfrm>
            <a:off x="9155998" y="3187976"/>
            <a:ext cx="19050" cy="5495514"/>
          </a:xfrm>
          <a:prstGeom prst="straightConnector1">
            <a:avLst/>
          </a:prstGeom>
          <a:noFill/>
          <a:ln w="38100" cap="flat" cmpd="sng">
            <a:solidFill>
              <a:srgbClr val="FFFFFF"/>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barn(inVertical)">
                                      <p:cBhvr>
                                        <p:cTn id="7" dur="500"/>
                                        <p:tgtEl>
                                          <p:spTgt spid="64"/>
                                        </p:tgtEl>
                                      </p:cBhvr>
                                    </p:animEffect>
                                  </p:childTnLst>
                                </p:cTn>
                              </p:par>
                              <p:par>
                                <p:cTn id="8" presetID="42" presetClass="entr" presetSubtype="0" fill="hold" grpId="0" nodeType="withEffect">
                                  <p:stCondLst>
                                    <p:cond delay="60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1000"/>
                                        <p:tgtEl>
                                          <p:spTgt spid="66"/>
                                        </p:tgtEl>
                                      </p:cBhvr>
                                    </p:animEffect>
                                    <p:anim calcmode="lin" valueType="num">
                                      <p:cBhvr>
                                        <p:cTn id="11" dur="1000" fill="hold"/>
                                        <p:tgtEl>
                                          <p:spTgt spid="66"/>
                                        </p:tgtEl>
                                        <p:attrNameLst>
                                          <p:attrName>ppt_x</p:attrName>
                                        </p:attrNameLst>
                                      </p:cBhvr>
                                      <p:tavLst>
                                        <p:tav tm="0">
                                          <p:val>
                                            <p:strVal val="#ppt_x"/>
                                          </p:val>
                                        </p:tav>
                                        <p:tav tm="100000">
                                          <p:val>
                                            <p:strVal val="#ppt_x"/>
                                          </p:val>
                                        </p:tav>
                                      </p:tavLst>
                                    </p:anim>
                                    <p:anim calcmode="lin" valueType="num">
                                      <p:cBhvr>
                                        <p:cTn id="12" dur="1000" fill="hold"/>
                                        <p:tgtEl>
                                          <p:spTgt spid="66"/>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40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1000"/>
                                        <p:tgtEl>
                                          <p:spTgt spid="67"/>
                                        </p:tgtEl>
                                      </p:cBhvr>
                                    </p:animEffect>
                                    <p:anim calcmode="lin" valueType="num">
                                      <p:cBhvr>
                                        <p:cTn id="16" dur="1000" fill="hold"/>
                                        <p:tgtEl>
                                          <p:spTgt spid="67"/>
                                        </p:tgtEl>
                                        <p:attrNameLst>
                                          <p:attrName>ppt_x</p:attrName>
                                        </p:attrNameLst>
                                      </p:cBhvr>
                                      <p:tavLst>
                                        <p:tav tm="0">
                                          <p:val>
                                            <p:strVal val="#ppt_x"/>
                                          </p:val>
                                        </p:tav>
                                        <p:tav tm="100000">
                                          <p:val>
                                            <p:strVal val="#ppt_x"/>
                                          </p:val>
                                        </p:tav>
                                      </p:tavLst>
                                    </p:anim>
                                    <p:anim calcmode="lin" valueType="num">
                                      <p:cBhvr>
                                        <p:cTn id="17" dur="1000" fill="hold"/>
                                        <p:tgtEl>
                                          <p:spTgt spid="67"/>
                                        </p:tgtEl>
                                        <p:attrNameLst>
                                          <p:attrName>ppt_y</p:attrName>
                                        </p:attrNameLst>
                                      </p:cBhvr>
                                      <p:tavLst>
                                        <p:tav tm="0">
                                          <p:val>
                                            <p:strVal val="#ppt_y+.1"/>
                                          </p:val>
                                        </p:tav>
                                        <p:tav tm="100000">
                                          <p:val>
                                            <p:strVal val="#ppt_y"/>
                                          </p:val>
                                        </p:tav>
                                      </p:tavLst>
                                    </p:anim>
                                  </p:childTnLst>
                                </p:cTn>
                              </p:par>
                              <p:par>
                                <p:cTn id="18" presetID="2" presetClass="entr" presetSubtype="4" fill="hold" nodeType="withEffect">
                                  <p:stCondLst>
                                    <p:cond delay="220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fill="hold"/>
                                        <p:tgtEl>
                                          <p:spTgt spid="70"/>
                                        </p:tgtEl>
                                        <p:attrNameLst>
                                          <p:attrName>ppt_x</p:attrName>
                                        </p:attrNameLst>
                                      </p:cBhvr>
                                      <p:tavLst>
                                        <p:tav tm="0">
                                          <p:val>
                                            <p:strVal val="#ppt_x"/>
                                          </p:val>
                                        </p:tav>
                                        <p:tav tm="100000">
                                          <p:val>
                                            <p:strVal val="#ppt_x"/>
                                          </p:val>
                                        </p:tav>
                                      </p:tavLst>
                                    </p:anim>
                                    <p:anim calcmode="lin" valueType="num">
                                      <p:cBhvr additive="base">
                                        <p:cTn id="21" dur="500" fill="hold"/>
                                        <p:tgtEl>
                                          <p:spTgt spid="70"/>
                                        </p:tgtEl>
                                        <p:attrNameLst>
                                          <p:attrName>ppt_y</p:attrName>
                                        </p:attrNameLst>
                                      </p:cBhvr>
                                      <p:tavLst>
                                        <p:tav tm="0">
                                          <p:val>
                                            <p:strVal val="1+#ppt_h/2"/>
                                          </p:val>
                                        </p:tav>
                                        <p:tav tm="100000">
                                          <p:val>
                                            <p:strVal val="#ppt_y"/>
                                          </p:val>
                                        </p:tav>
                                      </p:tavLst>
                                    </p:anim>
                                  </p:childTnLst>
                                </p:cTn>
                              </p:par>
                            </p:childTnLst>
                          </p:cTn>
                        </p:par>
                        <p:par>
                          <p:cTn id="22" fill="hold">
                            <p:stCondLst>
                              <p:cond delay="2700"/>
                            </p:stCondLst>
                            <p:childTnLst>
                              <p:par>
                                <p:cTn id="23" presetID="10" presetClass="entr" presetSubtype="0" fill="hold" grpId="0" nodeType="after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500"/>
                                        <p:tgtEl>
                                          <p:spTgt spid="65"/>
                                        </p:tgtEl>
                                      </p:cBhvr>
                                    </p:animEffect>
                                  </p:childTnLst>
                                </p:cTn>
                              </p:par>
                            </p:childTnLst>
                          </p:cTn>
                        </p:par>
                        <p:par>
                          <p:cTn id="26" fill="hold">
                            <p:stCondLst>
                              <p:cond delay="3200"/>
                            </p:stCondLst>
                            <p:childTnLst>
                              <p:par>
                                <p:cTn id="27" presetID="10" presetClass="entr" presetSubtype="0" fill="hold" grpId="0"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4" grpId="0"/>
      <p:bldP spid="65" grpId="0"/>
      <p:bldP spid="66" grpId="0"/>
      <p:bldP spid="6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err="1"/>
              <a:t>Otonom</a:t>
            </a:r>
            <a:r>
              <a:rPr lang="en-US" dirty="0"/>
              <a:t> </a:t>
            </a:r>
            <a:r>
              <a:rPr lang="en-US" dirty="0" err="1"/>
              <a:t>Araçlarda</a:t>
            </a:r>
            <a:r>
              <a:rPr lang="en-US" dirty="0"/>
              <a:t> </a:t>
            </a:r>
            <a:r>
              <a:rPr lang="en-US" dirty="0" err="1"/>
              <a:t>Kullanım</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marL="25400" lvl="0" indent="0">
              <a:buNone/>
            </a:pPr>
            <a:r>
              <a:rPr lang="en-US" dirty="0"/>
              <a:t>         </a:t>
            </a:r>
            <a:r>
              <a:rPr lang="en-US" dirty="0" err="1"/>
              <a:t>Otonom</a:t>
            </a:r>
            <a:r>
              <a:rPr lang="en-US" dirty="0"/>
              <a:t> </a:t>
            </a:r>
            <a:r>
              <a:rPr lang="en-US" dirty="0" err="1"/>
              <a:t>araçlarda</a:t>
            </a:r>
            <a:r>
              <a:rPr lang="en-US" dirty="0"/>
              <a:t>, RL </a:t>
            </a:r>
            <a:r>
              <a:rPr lang="en-US" dirty="0" err="1"/>
              <a:t>algoritmalarının</a:t>
            </a:r>
            <a:r>
              <a:rPr lang="en-US" dirty="0"/>
              <a:t> </a:t>
            </a:r>
            <a:r>
              <a:rPr lang="en-US" dirty="0" err="1"/>
              <a:t>kullanımı</a:t>
            </a:r>
            <a:r>
              <a:rPr lang="en-US" dirty="0"/>
              <a:t> son </a:t>
            </a:r>
            <a:r>
              <a:rPr lang="en-US" dirty="0" err="1"/>
              <a:t>derece</a:t>
            </a:r>
            <a:r>
              <a:rPr lang="en-US" dirty="0"/>
              <a:t> </a:t>
            </a:r>
            <a:r>
              <a:rPr lang="en-US" dirty="0" err="1"/>
              <a:t>kritiktir</a:t>
            </a:r>
            <a:r>
              <a:rPr lang="en-US" dirty="0"/>
              <a:t>. Her </a:t>
            </a:r>
            <a:r>
              <a:rPr lang="en-US" dirty="0" err="1"/>
              <a:t>bir</a:t>
            </a:r>
            <a:r>
              <a:rPr lang="en-US" dirty="0"/>
              <a:t> </a:t>
            </a:r>
            <a:r>
              <a:rPr lang="en-US" dirty="0" err="1"/>
              <a:t>algoritma</a:t>
            </a:r>
            <a:r>
              <a:rPr lang="en-US" dirty="0"/>
              <a:t>, </a:t>
            </a:r>
            <a:r>
              <a:rPr lang="en-US" dirty="0" err="1"/>
              <a:t>aracın</a:t>
            </a:r>
            <a:r>
              <a:rPr lang="en-US" dirty="0"/>
              <a:t> </a:t>
            </a:r>
            <a:r>
              <a:rPr lang="en-US" dirty="0" err="1"/>
              <a:t>farklı</a:t>
            </a:r>
            <a:r>
              <a:rPr lang="en-US" dirty="0"/>
              <a:t> </a:t>
            </a:r>
            <a:r>
              <a:rPr lang="en-US" dirty="0" err="1"/>
              <a:t>sürüş</a:t>
            </a:r>
            <a:r>
              <a:rPr lang="en-US" dirty="0"/>
              <a:t> </a:t>
            </a:r>
            <a:r>
              <a:rPr lang="en-US" dirty="0" err="1"/>
              <a:t>senaryolarına</a:t>
            </a:r>
            <a:r>
              <a:rPr lang="en-US" dirty="0"/>
              <a:t> </a:t>
            </a:r>
            <a:r>
              <a:rPr lang="en-US" dirty="0" err="1"/>
              <a:t>adaptasyonu</a:t>
            </a:r>
            <a:r>
              <a:rPr lang="en-US" dirty="0"/>
              <a:t> </a:t>
            </a:r>
            <a:r>
              <a:rPr lang="en-US" dirty="0" err="1"/>
              <a:t>için</a:t>
            </a:r>
            <a:r>
              <a:rPr lang="en-US" dirty="0"/>
              <a:t> </a:t>
            </a:r>
            <a:r>
              <a:rPr lang="en-US" dirty="0" err="1"/>
              <a:t>çeşitli</a:t>
            </a:r>
            <a:r>
              <a:rPr lang="en-US" dirty="0"/>
              <a:t> </a:t>
            </a:r>
            <a:r>
              <a:rPr lang="en-US" dirty="0" err="1"/>
              <a:t>avantajlar</a:t>
            </a:r>
            <a:r>
              <a:rPr lang="en-US" dirty="0"/>
              <a:t> </a:t>
            </a:r>
            <a:r>
              <a:rPr lang="en-US" dirty="0" err="1"/>
              <a:t>sağlar</a:t>
            </a:r>
            <a:r>
              <a:rPr lang="en-US" dirty="0"/>
              <a:t>:</a:t>
            </a:r>
          </a:p>
          <a:p>
            <a:pPr marL="25400" lvl="0" indent="0">
              <a:buNone/>
            </a:pPr>
            <a:endParaRPr lang="en-US" dirty="0"/>
          </a:p>
          <a:p>
            <a:pPr>
              <a:buClr>
                <a:schemeClr val="bg1"/>
              </a:buClr>
            </a:pPr>
            <a:r>
              <a:rPr lang="en-US" u="sng" dirty="0"/>
              <a:t>DQN </a:t>
            </a:r>
            <a:r>
              <a:rPr lang="en-US" u="sng" dirty="0" err="1"/>
              <a:t>ve</a:t>
            </a:r>
            <a:r>
              <a:rPr lang="en-US" u="sng" dirty="0"/>
              <a:t> Q-Learning</a:t>
            </a:r>
            <a:r>
              <a:rPr lang="en-US" dirty="0"/>
              <a:t> </a:t>
            </a:r>
            <a:r>
              <a:rPr lang="en-US" dirty="0" err="1"/>
              <a:t>gibi</a:t>
            </a:r>
            <a:r>
              <a:rPr lang="en-US" dirty="0"/>
              <a:t> </a:t>
            </a:r>
            <a:r>
              <a:rPr lang="en-US" dirty="0" err="1"/>
              <a:t>algoritmalar</a:t>
            </a:r>
            <a:r>
              <a:rPr lang="en-US" dirty="0"/>
              <a:t>, </a:t>
            </a:r>
            <a:r>
              <a:rPr lang="en-US" dirty="0" err="1"/>
              <a:t>araçların</a:t>
            </a:r>
            <a:r>
              <a:rPr lang="en-US" dirty="0"/>
              <a:t> </a:t>
            </a:r>
            <a:r>
              <a:rPr lang="en-US" dirty="0" err="1"/>
              <a:t>belirli</a:t>
            </a:r>
            <a:r>
              <a:rPr lang="en-US" dirty="0"/>
              <a:t> </a:t>
            </a:r>
            <a:r>
              <a:rPr lang="en-US" dirty="0" err="1"/>
              <a:t>bir</a:t>
            </a:r>
            <a:r>
              <a:rPr lang="en-US" dirty="0"/>
              <a:t> </a:t>
            </a:r>
            <a:r>
              <a:rPr lang="en-US" dirty="0" err="1"/>
              <a:t>rotada</a:t>
            </a:r>
            <a:r>
              <a:rPr lang="en-US" dirty="0"/>
              <a:t> </a:t>
            </a:r>
            <a:r>
              <a:rPr lang="en-US" dirty="0" err="1"/>
              <a:t>veya</a:t>
            </a:r>
            <a:r>
              <a:rPr lang="en-US" dirty="0"/>
              <a:t> </a:t>
            </a:r>
            <a:r>
              <a:rPr lang="en-US" dirty="0" err="1"/>
              <a:t>şerit</a:t>
            </a:r>
            <a:r>
              <a:rPr lang="en-US" dirty="0"/>
              <a:t> </a:t>
            </a:r>
            <a:r>
              <a:rPr lang="en-US" dirty="0" err="1"/>
              <a:t>değiştirmede</a:t>
            </a:r>
            <a:r>
              <a:rPr lang="en-US" dirty="0"/>
              <a:t> </a:t>
            </a:r>
            <a:r>
              <a:rPr lang="en-US" dirty="0" err="1"/>
              <a:t>en</a:t>
            </a:r>
            <a:r>
              <a:rPr lang="en-US" dirty="0"/>
              <a:t> </a:t>
            </a:r>
            <a:r>
              <a:rPr lang="en-US" dirty="0" err="1"/>
              <a:t>iyi</a:t>
            </a:r>
            <a:r>
              <a:rPr lang="en-US" dirty="0"/>
              <a:t> </a:t>
            </a:r>
            <a:r>
              <a:rPr lang="en-US" dirty="0" err="1"/>
              <a:t>aksiyonları</a:t>
            </a:r>
            <a:r>
              <a:rPr lang="en-US" dirty="0"/>
              <a:t> </a:t>
            </a:r>
            <a:r>
              <a:rPr lang="en-US" dirty="0" err="1"/>
              <a:t>öğrenmesini</a:t>
            </a:r>
            <a:r>
              <a:rPr lang="en-US" dirty="0"/>
              <a:t> </a:t>
            </a:r>
            <a:r>
              <a:rPr lang="en-US" dirty="0" err="1"/>
              <a:t>sağlar</a:t>
            </a:r>
            <a:r>
              <a:rPr lang="en-US" dirty="0"/>
              <a:t>.</a:t>
            </a:r>
          </a:p>
          <a:p>
            <a:pPr>
              <a:buClr>
                <a:schemeClr val="bg1"/>
              </a:buClr>
            </a:pPr>
            <a:r>
              <a:rPr lang="en-US" u="sng" dirty="0"/>
              <a:t>PPO </a:t>
            </a:r>
            <a:r>
              <a:rPr lang="en-US" u="sng" dirty="0" err="1"/>
              <a:t>ve</a:t>
            </a:r>
            <a:r>
              <a:rPr lang="en-US" u="sng" dirty="0"/>
              <a:t> A3C </a:t>
            </a:r>
            <a:r>
              <a:rPr lang="en-US" dirty="0"/>
              <a:t>, </a:t>
            </a:r>
            <a:r>
              <a:rPr lang="en-US" dirty="0" err="1"/>
              <a:t>araçların</a:t>
            </a:r>
            <a:r>
              <a:rPr lang="en-US" dirty="0"/>
              <a:t> </a:t>
            </a:r>
            <a:r>
              <a:rPr lang="en-US" dirty="0" err="1"/>
              <a:t>daha</a:t>
            </a:r>
            <a:r>
              <a:rPr lang="en-US" dirty="0"/>
              <a:t> </a:t>
            </a:r>
            <a:r>
              <a:rPr lang="en-US" dirty="0" err="1"/>
              <a:t>karmaşık</a:t>
            </a:r>
            <a:r>
              <a:rPr lang="en-US" dirty="0"/>
              <a:t> </a:t>
            </a:r>
            <a:r>
              <a:rPr lang="en-US" dirty="0" err="1"/>
              <a:t>çevresel</a:t>
            </a:r>
            <a:r>
              <a:rPr lang="en-US" dirty="0"/>
              <a:t> </a:t>
            </a:r>
            <a:r>
              <a:rPr lang="en-US" dirty="0" err="1"/>
              <a:t>koşullarda</a:t>
            </a:r>
            <a:r>
              <a:rPr lang="en-US" dirty="0"/>
              <a:t>, </a:t>
            </a:r>
            <a:r>
              <a:rPr lang="en-US" dirty="0" err="1"/>
              <a:t>özellikle</a:t>
            </a:r>
            <a:r>
              <a:rPr lang="en-US" dirty="0"/>
              <a:t> </a:t>
            </a:r>
            <a:r>
              <a:rPr lang="en-US" dirty="0" err="1"/>
              <a:t>trafik</a:t>
            </a:r>
            <a:r>
              <a:rPr lang="en-US" dirty="0"/>
              <a:t> </a:t>
            </a:r>
            <a:r>
              <a:rPr lang="en-US" dirty="0" err="1"/>
              <a:t>yoğunluğu</a:t>
            </a:r>
            <a:r>
              <a:rPr lang="en-US" dirty="0"/>
              <a:t> </a:t>
            </a:r>
            <a:r>
              <a:rPr lang="en-US" dirty="0" err="1"/>
              <a:t>veya</a:t>
            </a:r>
            <a:r>
              <a:rPr lang="en-US" dirty="0"/>
              <a:t> </a:t>
            </a:r>
            <a:r>
              <a:rPr lang="en-US" dirty="0" err="1"/>
              <a:t>kavşaklar</a:t>
            </a:r>
            <a:r>
              <a:rPr lang="en-US" dirty="0"/>
              <a:t> </a:t>
            </a:r>
            <a:r>
              <a:rPr lang="en-US" dirty="0" err="1"/>
              <a:t>gibi</a:t>
            </a:r>
            <a:r>
              <a:rPr lang="en-US" dirty="0"/>
              <a:t> </a:t>
            </a:r>
            <a:r>
              <a:rPr lang="en-US" dirty="0" err="1"/>
              <a:t>zorlu</a:t>
            </a:r>
            <a:r>
              <a:rPr lang="en-US" dirty="0"/>
              <a:t> </a:t>
            </a:r>
            <a:r>
              <a:rPr lang="en-US" dirty="0" err="1"/>
              <a:t>senaryolarda</a:t>
            </a:r>
            <a:r>
              <a:rPr lang="en-US" dirty="0"/>
              <a:t> </a:t>
            </a:r>
            <a:r>
              <a:rPr lang="en-US" dirty="0" err="1"/>
              <a:t>esnek</a:t>
            </a:r>
            <a:r>
              <a:rPr lang="en-US" dirty="0"/>
              <a:t> </a:t>
            </a:r>
            <a:r>
              <a:rPr lang="en-US" dirty="0" err="1"/>
              <a:t>ve</a:t>
            </a:r>
            <a:r>
              <a:rPr lang="en-US" dirty="0"/>
              <a:t> </a:t>
            </a:r>
            <a:r>
              <a:rPr lang="en-US" dirty="0" err="1"/>
              <a:t>hızlı</a:t>
            </a:r>
            <a:r>
              <a:rPr lang="en-US" dirty="0"/>
              <a:t> </a:t>
            </a:r>
            <a:r>
              <a:rPr lang="en-US" dirty="0" err="1"/>
              <a:t>kararlar</a:t>
            </a:r>
            <a:r>
              <a:rPr lang="en-US" dirty="0"/>
              <a:t> </a:t>
            </a:r>
            <a:r>
              <a:rPr lang="en-US" dirty="0" err="1"/>
              <a:t>almasını</a:t>
            </a:r>
            <a:r>
              <a:rPr lang="en-US" dirty="0"/>
              <a:t> </a:t>
            </a:r>
            <a:r>
              <a:rPr lang="en-US" dirty="0" err="1"/>
              <a:t>mümkün</a:t>
            </a:r>
            <a:r>
              <a:rPr lang="en-US" dirty="0"/>
              <a:t> </a:t>
            </a:r>
            <a:r>
              <a:rPr lang="en-US" dirty="0" err="1"/>
              <a:t>kılar</a:t>
            </a:r>
            <a:r>
              <a:rPr lang="en-US" dirty="0"/>
              <a:t>.</a:t>
            </a:r>
          </a:p>
          <a:p>
            <a:pPr>
              <a:buClr>
                <a:schemeClr val="bg1"/>
              </a:buClr>
            </a:pPr>
            <a:r>
              <a:rPr lang="en-US" u="sng" dirty="0"/>
              <a:t>SAC</a:t>
            </a:r>
            <a:r>
              <a:rPr lang="en-US" dirty="0"/>
              <a:t> , </a:t>
            </a:r>
            <a:r>
              <a:rPr lang="en-US" dirty="0" err="1"/>
              <a:t>otonom</a:t>
            </a:r>
            <a:r>
              <a:rPr lang="en-US" dirty="0"/>
              <a:t> </a:t>
            </a:r>
            <a:r>
              <a:rPr lang="en-US" dirty="0" err="1"/>
              <a:t>araçların</a:t>
            </a:r>
            <a:r>
              <a:rPr lang="en-US" dirty="0"/>
              <a:t> </a:t>
            </a:r>
            <a:r>
              <a:rPr lang="en-US" dirty="0" err="1"/>
              <a:t>karmaşık</a:t>
            </a:r>
            <a:r>
              <a:rPr lang="en-US" dirty="0"/>
              <a:t>, </a:t>
            </a:r>
            <a:r>
              <a:rPr lang="en-US" dirty="0" err="1"/>
              <a:t>değişken</a:t>
            </a:r>
            <a:r>
              <a:rPr lang="en-US" dirty="0"/>
              <a:t> </a:t>
            </a:r>
            <a:r>
              <a:rPr lang="en-US" dirty="0" err="1"/>
              <a:t>çevrelerde</a:t>
            </a:r>
            <a:r>
              <a:rPr lang="en-US" dirty="0"/>
              <a:t> </a:t>
            </a:r>
            <a:r>
              <a:rPr lang="en-US" dirty="0" err="1"/>
              <a:t>güvenli</a:t>
            </a:r>
            <a:r>
              <a:rPr lang="en-US" dirty="0"/>
              <a:t> </a:t>
            </a:r>
            <a:r>
              <a:rPr lang="en-US" dirty="0" err="1"/>
              <a:t>ve</a:t>
            </a:r>
            <a:r>
              <a:rPr lang="en-US" dirty="0"/>
              <a:t> </a:t>
            </a:r>
            <a:r>
              <a:rPr lang="en-US" dirty="0" err="1"/>
              <a:t>verimli</a:t>
            </a:r>
            <a:r>
              <a:rPr lang="en-US" dirty="0"/>
              <a:t> </a:t>
            </a:r>
            <a:r>
              <a:rPr lang="en-US" dirty="0" err="1"/>
              <a:t>bir</a:t>
            </a:r>
            <a:r>
              <a:rPr lang="en-US" dirty="0"/>
              <a:t> </a:t>
            </a:r>
            <a:r>
              <a:rPr lang="en-US" dirty="0" err="1"/>
              <a:t>şekilde</a:t>
            </a:r>
            <a:r>
              <a:rPr lang="en-US" dirty="0"/>
              <a:t> </a:t>
            </a:r>
            <a:r>
              <a:rPr lang="en-US" dirty="0" err="1"/>
              <a:t>seyahat</a:t>
            </a:r>
            <a:r>
              <a:rPr lang="en-US" dirty="0"/>
              <a:t> </a:t>
            </a:r>
            <a:r>
              <a:rPr lang="en-US" dirty="0" err="1"/>
              <a:t>etmelerini</a:t>
            </a:r>
            <a:r>
              <a:rPr lang="en-US" dirty="0"/>
              <a:t> </a:t>
            </a:r>
            <a:r>
              <a:rPr lang="en-US" dirty="0" err="1"/>
              <a:t>sağlayan</a:t>
            </a:r>
            <a:r>
              <a:rPr lang="en-US" dirty="0"/>
              <a:t> </a:t>
            </a:r>
            <a:r>
              <a:rPr lang="en-US" dirty="0" err="1"/>
              <a:t>keşif</a:t>
            </a:r>
            <a:r>
              <a:rPr lang="en-US" dirty="0"/>
              <a:t> </a:t>
            </a:r>
            <a:r>
              <a:rPr lang="en-US" dirty="0" err="1"/>
              <a:t>odaklı</a:t>
            </a:r>
            <a:r>
              <a:rPr lang="en-US" dirty="0"/>
              <a:t> </a:t>
            </a:r>
            <a:r>
              <a:rPr lang="en-US" dirty="0" err="1"/>
              <a:t>stratejiler</a:t>
            </a:r>
            <a:r>
              <a:rPr lang="en-US" dirty="0"/>
              <a:t> </a:t>
            </a:r>
            <a:r>
              <a:rPr lang="en-US" dirty="0" err="1"/>
              <a:t>sunar</a:t>
            </a:r>
            <a:r>
              <a:rPr lang="en-US" dirty="0"/>
              <a:t>.</a:t>
            </a:r>
          </a:p>
          <a:p>
            <a:pPr>
              <a:buClr>
                <a:schemeClr val="bg1"/>
              </a:buClr>
            </a:pPr>
            <a:endParaRPr lang="en-US" dirty="0"/>
          </a:p>
          <a:p>
            <a:pPr>
              <a:buClr>
                <a:schemeClr val="bg1"/>
              </a:buClr>
            </a:pPr>
            <a:endParaRPr lang="en-US" dirty="0"/>
          </a:p>
          <a:p>
            <a:pPr>
              <a:buClr>
                <a:schemeClr val="bg1"/>
              </a:buClr>
            </a:pPr>
            <a:endParaRPr lang="en-US" dirty="0"/>
          </a:p>
        </p:txBody>
      </p:sp>
    </p:spTree>
    <p:extLst>
      <p:ext uri="{BB962C8B-B14F-4D97-AF65-F5344CB8AC3E}">
        <p14:creationId xmlns:p14="http://schemas.microsoft.com/office/powerpoint/2010/main" val="5471315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6</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3" name="TextBox 12">
            <a:extLst>
              <a:ext uri="{FF2B5EF4-FFF2-40B4-BE49-F238E27FC236}">
                <a16:creationId xmlns:a16="http://schemas.microsoft.com/office/drawing/2014/main" id="{BE8128A5-16AC-45B2-8F8F-29C9ACA18AC0}"/>
              </a:ext>
            </a:extLst>
          </p:cNvPr>
          <p:cNvSpPr txBox="1"/>
          <p:nvPr/>
        </p:nvSpPr>
        <p:spPr>
          <a:xfrm>
            <a:off x="1411282" y="3933974"/>
            <a:ext cx="11379994" cy="1938992"/>
          </a:xfrm>
          <a:prstGeom prst="rect">
            <a:avLst/>
          </a:prstGeom>
          <a:noFill/>
        </p:spPr>
        <p:txBody>
          <a:bodyPr wrap="square">
            <a:spAutoFit/>
          </a:bodyPr>
          <a:lstStyle/>
          <a:p>
            <a:r>
              <a:rPr lang="en-US" sz="6000" dirty="0">
                <a:solidFill>
                  <a:schemeClr val="tx2"/>
                </a:solidFill>
                <a:latin typeface="Archivo Black" panose="020B0604020202020204" charset="0"/>
              </a:rPr>
              <a:t>RL </a:t>
            </a:r>
            <a:r>
              <a:rPr lang="en-US" sz="6000" dirty="0" err="1">
                <a:solidFill>
                  <a:schemeClr val="tx2"/>
                </a:solidFill>
                <a:latin typeface="Archivo Black" panose="020B0604020202020204" charset="0"/>
              </a:rPr>
              <a:t>ile</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Yol</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Planlama</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Yaklaşımları</a:t>
            </a:r>
            <a:endParaRPr lang="en-US" sz="6000" dirty="0">
              <a:solidFill>
                <a:schemeClr val="tx2"/>
              </a:solidFill>
              <a:latin typeface="Archivo Black" panose="020B0604020202020204" charset="0"/>
            </a:endParaRPr>
          </a:p>
        </p:txBody>
      </p:sp>
    </p:spTree>
    <p:extLst>
      <p:ext uri="{BB962C8B-B14F-4D97-AF65-F5344CB8AC3E}">
        <p14:creationId xmlns:p14="http://schemas.microsoft.com/office/powerpoint/2010/main" val="1247192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60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 Offline </a:t>
            </a:r>
            <a:r>
              <a:rPr lang="en-US" dirty="0" err="1"/>
              <a:t>ve</a:t>
            </a:r>
            <a:r>
              <a:rPr lang="en-US" dirty="0"/>
              <a:t> Online RL </a:t>
            </a:r>
            <a:r>
              <a:rPr lang="en-US" dirty="0" err="1"/>
              <a:t>Kullanımı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5060639" cy="6286500"/>
          </a:xfrm>
        </p:spPr>
        <p:txBody>
          <a:bodyPr>
            <a:normAutofit fontScale="92500" lnSpcReduction="10000"/>
          </a:bodyPr>
          <a:lstStyle/>
          <a:p>
            <a:pPr marL="25400" lvl="0" indent="0">
              <a:buNone/>
            </a:pPr>
            <a:r>
              <a:rPr lang="en-US" b="1" dirty="0"/>
              <a:t>Offline RL (Batch Learning):   </a:t>
            </a:r>
          </a:p>
          <a:p>
            <a:pPr marL="25400" lvl="0" indent="0">
              <a:buNone/>
            </a:pPr>
            <a:r>
              <a:rPr lang="en-US" dirty="0"/>
              <a:t>        Offline RL, </a:t>
            </a:r>
            <a:r>
              <a:rPr lang="en-US" dirty="0" err="1"/>
              <a:t>araçların</a:t>
            </a:r>
            <a:r>
              <a:rPr lang="en-US" dirty="0"/>
              <a:t> </a:t>
            </a:r>
            <a:r>
              <a:rPr lang="en-US" dirty="0" err="1"/>
              <a:t>önceden</a:t>
            </a:r>
            <a:r>
              <a:rPr lang="en-US" dirty="0"/>
              <a:t> </a:t>
            </a:r>
            <a:r>
              <a:rPr lang="en-US" dirty="0" err="1"/>
              <a:t>kaydedilmiş</a:t>
            </a:r>
            <a:r>
              <a:rPr lang="en-US" dirty="0"/>
              <a:t> </a:t>
            </a:r>
            <a:r>
              <a:rPr lang="en-US" dirty="0" err="1"/>
              <a:t>verilerle</a:t>
            </a:r>
            <a:r>
              <a:rPr lang="en-US" dirty="0"/>
              <a:t> </a:t>
            </a:r>
            <a:r>
              <a:rPr lang="en-US" dirty="0" err="1"/>
              <a:t>öğrenmesini</a:t>
            </a:r>
            <a:r>
              <a:rPr lang="en-US" dirty="0"/>
              <a:t> </a:t>
            </a:r>
            <a:r>
              <a:rPr lang="en-US" dirty="0" err="1"/>
              <a:t>sağlar</a:t>
            </a:r>
            <a:r>
              <a:rPr lang="en-US" dirty="0"/>
              <a:t>. Bu </a:t>
            </a:r>
            <a:r>
              <a:rPr lang="en-US" dirty="0" err="1"/>
              <a:t>tür</a:t>
            </a:r>
            <a:r>
              <a:rPr lang="en-US" dirty="0"/>
              <a:t> </a:t>
            </a:r>
            <a:r>
              <a:rPr lang="en-US" dirty="0" err="1"/>
              <a:t>bir</a:t>
            </a:r>
            <a:r>
              <a:rPr lang="en-US" dirty="0"/>
              <a:t> </a:t>
            </a:r>
            <a:r>
              <a:rPr lang="en-US" dirty="0" err="1"/>
              <a:t>öğrenme</a:t>
            </a:r>
            <a:r>
              <a:rPr lang="en-US" dirty="0"/>
              <a:t>, </a:t>
            </a:r>
            <a:r>
              <a:rPr lang="en-US" dirty="0" err="1"/>
              <a:t>araçlar</a:t>
            </a:r>
            <a:r>
              <a:rPr lang="en-US" dirty="0"/>
              <a:t> </a:t>
            </a:r>
            <a:r>
              <a:rPr lang="en-US" dirty="0" err="1"/>
              <a:t>gerçek</a:t>
            </a:r>
            <a:r>
              <a:rPr lang="en-US" dirty="0"/>
              <a:t> </a:t>
            </a:r>
            <a:r>
              <a:rPr lang="en-US" dirty="0" err="1"/>
              <a:t>dünyada</a:t>
            </a:r>
            <a:r>
              <a:rPr lang="en-US" dirty="0"/>
              <a:t> </a:t>
            </a:r>
            <a:r>
              <a:rPr lang="en-US" dirty="0" err="1"/>
              <a:t>etkileşimde</a:t>
            </a:r>
            <a:r>
              <a:rPr lang="en-US" dirty="0"/>
              <a:t> </a:t>
            </a:r>
            <a:r>
              <a:rPr lang="en-US" dirty="0" err="1"/>
              <a:t>bulunmadan</a:t>
            </a:r>
            <a:r>
              <a:rPr lang="en-US" dirty="0"/>
              <a:t> </a:t>
            </a:r>
            <a:r>
              <a:rPr lang="en-US" dirty="0" err="1"/>
              <a:t>önce</a:t>
            </a:r>
            <a:r>
              <a:rPr lang="en-US" dirty="0"/>
              <a:t> </a:t>
            </a:r>
            <a:r>
              <a:rPr lang="en-US" dirty="0" err="1"/>
              <a:t>simülasyon</a:t>
            </a:r>
            <a:r>
              <a:rPr lang="en-US" dirty="0"/>
              <a:t> </a:t>
            </a:r>
            <a:r>
              <a:rPr lang="en-US" dirty="0" err="1"/>
              <a:t>ortamlarında</a:t>
            </a:r>
            <a:r>
              <a:rPr lang="en-US" dirty="0"/>
              <a:t> </a:t>
            </a:r>
            <a:r>
              <a:rPr lang="en-US" dirty="0" err="1"/>
              <a:t>veya</a:t>
            </a:r>
            <a:r>
              <a:rPr lang="en-US" dirty="0"/>
              <a:t> </a:t>
            </a:r>
            <a:r>
              <a:rPr lang="en-US" dirty="0" err="1"/>
              <a:t>geçmiş</a:t>
            </a:r>
            <a:r>
              <a:rPr lang="en-US" dirty="0"/>
              <a:t> </a:t>
            </a:r>
            <a:r>
              <a:rPr lang="en-US" dirty="0" err="1"/>
              <a:t>veri</a:t>
            </a:r>
            <a:r>
              <a:rPr lang="en-US" dirty="0"/>
              <a:t> </a:t>
            </a:r>
            <a:r>
              <a:rPr lang="en-US" dirty="0" err="1"/>
              <a:t>setleri</a:t>
            </a:r>
            <a:r>
              <a:rPr lang="en-US" dirty="0"/>
              <a:t> </a:t>
            </a:r>
            <a:r>
              <a:rPr lang="en-US" dirty="0" err="1"/>
              <a:t>ile</a:t>
            </a:r>
            <a:r>
              <a:rPr lang="en-US" dirty="0"/>
              <a:t> </a:t>
            </a:r>
            <a:r>
              <a:rPr lang="en-US" dirty="0" err="1"/>
              <a:t>eğitilir</a:t>
            </a:r>
            <a:r>
              <a:rPr lang="en-US" dirty="0"/>
              <a:t>.</a:t>
            </a:r>
          </a:p>
          <a:p>
            <a:pPr marL="25400" lvl="0" indent="0">
              <a:buNone/>
            </a:pPr>
            <a:endParaRPr lang="en-US" dirty="0"/>
          </a:p>
          <a:p>
            <a:pPr marL="25400" lvl="0" indent="0">
              <a:buNone/>
            </a:pPr>
            <a:r>
              <a:rPr lang="en-US" b="1" dirty="0" err="1"/>
              <a:t>Avantajlar</a:t>
            </a:r>
            <a:r>
              <a:rPr lang="en-US" b="1" dirty="0"/>
              <a:t>: </a:t>
            </a:r>
          </a:p>
          <a:p>
            <a:pPr marL="25400" lvl="0" indent="0">
              <a:buNone/>
            </a:pPr>
            <a:r>
              <a:rPr lang="en-US" dirty="0" err="1"/>
              <a:t>Gerçek</a:t>
            </a:r>
            <a:r>
              <a:rPr lang="en-US" dirty="0"/>
              <a:t> </a:t>
            </a:r>
            <a:r>
              <a:rPr lang="en-US" dirty="0" err="1"/>
              <a:t>dünya</a:t>
            </a:r>
            <a:r>
              <a:rPr lang="en-US" dirty="0"/>
              <a:t> </a:t>
            </a:r>
            <a:r>
              <a:rPr lang="en-US" dirty="0" err="1"/>
              <a:t>etkileşimine</a:t>
            </a:r>
            <a:r>
              <a:rPr lang="en-US" dirty="0"/>
              <a:t> </a:t>
            </a:r>
            <a:r>
              <a:rPr lang="en-US" dirty="0" err="1"/>
              <a:t>girmeden</a:t>
            </a:r>
            <a:r>
              <a:rPr lang="en-US" dirty="0"/>
              <a:t> </a:t>
            </a:r>
            <a:r>
              <a:rPr lang="en-US" dirty="0" err="1"/>
              <a:t>önce</a:t>
            </a:r>
            <a:r>
              <a:rPr lang="en-US" dirty="0"/>
              <a:t> </a:t>
            </a:r>
            <a:r>
              <a:rPr lang="en-US" dirty="0" err="1"/>
              <a:t>güvenli</a:t>
            </a:r>
            <a:r>
              <a:rPr lang="en-US" dirty="0"/>
              <a:t> </a:t>
            </a:r>
            <a:r>
              <a:rPr lang="en-US" dirty="0" err="1"/>
              <a:t>bir</a:t>
            </a:r>
            <a:r>
              <a:rPr lang="en-US" dirty="0"/>
              <a:t> </a:t>
            </a:r>
            <a:r>
              <a:rPr lang="en-US" dirty="0" err="1"/>
              <a:t>öğrenme</a:t>
            </a:r>
            <a:r>
              <a:rPr lang="en-US" dirty="0"/>
              <a:t> </a:t>
            </a:r>
            <a:r>
              <a:rPr lang="en-US" dirty="0" err="1"/>
              <a:t>ortamı</a:t>
            </a:r>
            <a:r>
              <a:rPr lang="en-US" dirty="0"/>
              <a:t> </a:t>
            </a:r>
            <a:r>
              <a:rPr lang="en-US" dirty="0" err="1"/>
              <a:t>sunar</a:t>
            </a:r>
            <a:r>
              <a:rPr lang="en-US" dirty="0"/>
              <a:t>.</a:t>
            </a:r>
          </a:p>
          <a:p>
            <a:pPr marL="25400" lvl="0" indent="0">
              <a:buNone/>
            </a:pPr>
            <a:r>
              <a:rPr lang="en-US" dirty="0" err="1"/>
              <a:t>Verimli</a:t>
            </a:r>
            <a:r>
              <a:rPr lang="en-US" dirty="0"/>
              <a:t> </a:t>
            </a:r>
            <a:r>
              <a:rPr lang="en-US" dirty="0" err="1"/>
              <a:t>veri</a:t>
            </a:r>
            <a:r>
              <a:rPr lang="en-US" dirty="0"/>
              <a:t> </a:t>
            </a:r>
            <a:r>
              <a:rPr lang="en-US" dirty="0" err="1"/>
              <a:t>kullanımı</a:t>
            </a:r>
            <a:r>
              <a:rPr lang="en-US" dirty="0"/>
              <a:t> </a:t>
            </a:r>
            <a:r>
              <a:rPr lang="en-US" dirty="0" err="1"/>
              <a:t>sağlar</a:t>
            </a:r>
            <a:r>
              <a:rPr lang="en-US" dirty="0"/>
              <a:t>; </a:t>
            </a:r>
            <a:r>
              <a:rPr lang="en-US" dirty="0" err="1"/>
              <a:t>geçmiş</a:t>
            </a:r>
            <a:r>
              <a:rPr lang="en-US" dirty="0"/>
              <a:t> </a:t>
            </a:r>
            <a:r>
              <a:rPr lang="en-US" dirty="0" err="1"/>
              <a:t>verilerle</a:t>
            </a:r>
            <a:r>
              <a:rPr lang="en-US" dirty="0"/>
              <a:t> </a:t>
            </a:r>
            <a:r>
              <a:rPr lang="en-US" dirty="0" err="1"/>
              <a:t>hızlıca</a:t>
            </a:r>
            <a:r>
              <a:rPr lang="en-US" dirty="0"/>
              <a:t> </a:t>
            </a:r>
            <a:r>
              <a:rPr lang="en-US" dirty="0" err="1"/>
              <a:t>eğitim</a:t>
            </a:r>
            <a:r>
              <a:rPr lang="en-US" dirty="0"/>
              <a:t> </a:t>
            </a:r>
            <a:r>
              <a:rPr lang="en-US" dirty="0" err="1"/>
              <a:t>yapılabilir</a:t>
            </a:r>
            <a:r>
              <a:rPr lang="en-US" dirty="0"/>
              <a:t>. </a:t>
            </a:r>
          </a:p>
          <a:p>
            <a:pPr marL="25400" lvl="0" indent="0">
              <a:buNone/>
            </a:pPr>
            <a:endParaRPr lang="en-US" dirty="0"/>
          </a:p>
          <a:p>
            <a:pPr marL="25400" lvl="0" indent="0">
              <a:buNone/>
            </a:pPr>
            <a:r>
              <a:rPr lang="en-US" b="1" dirty="0" err="1"/>
              <a:t>Dezavantajlar</a:t>
            </a:r>
            <a:r>
              <a:rPr lang="en-US" b="1" dirty="0"/>
              <a:t>:</a:t>
            </a:r>
          </a:p>
          <a:p>
            <a:pPr marL="25400" lvl="0" indent="0">
              <a:buNone/>
            </a:pPr>
            <a:r>
              <a:rPr lang="en-US" dirty="0" err="1"/>
              <a:t>Verilerdeki</a:t>
            </a:r>
            <a:r>
              <a:rPr lang="en-US" dirty="0"/>
              <a:t> </a:t>
            </a:r>
            <a:r>
              <a:rPr lang="en-US" dirty="0" err="1"/>
              <a:t>eksiklikler</a:t>
            </a:r>
            <a:r>
              <a:rPr lang="en-US" dirty="0"/>
              <a:t> </a:t>
            </a:r>
            <a:r>
              <a:rPr lang="en-US" dirty="0" err="1"/>
              <a:t>veya</a:t>
            </a:r>
            <a:r>
              <a:rPr lang="en-US" dirty="0"/>
              <a:t> </a:t>
            </a:r>
            <a:r>
              <a:rPr lang="en-US" dirty="0" err="1"/>
              <a:t>hatalar</a:t>
            </a:r>
            <a:r>
              <a:rPr lang="en-US" dirty="0"/>
              <a:t>, </a:t>
            </a:r>
            <a:r>
              <a:rPr lang="en-US" dirty="0" err="1"/>
              <a:t>öğrenme</a:t>
            </a:r>
            <a:r>
              <a:rPr lang="en-US" dirty="0"/>
              <a:t> </a:t>
            </a:r>
            <a:r>
              <a:rPr lang="en-US" dirty="0" err="1"/>
              <a:t>sürecini</a:t>
            </a:r>
            <a:r>
              <a:rPr lang="en-US" dirty="0"/>
              <a:t> </a:t>
            </a:r>
            <a:r>
              <a:rPr lang="en-US" dirty="0" err="1"/>
              <a:t>olumsuz</a:t>
            </a:r>
            <a:r>
              <a:rPr lang="en-US" dirty="0"/>
              <a:t> </a:t>
            </a:r>
            <a:r>
              <a:rPr lang="en-US" dirty="0" err="1"/>
              <a:t>etkileyebilir</a:t>
            </a:r>
            <a:r>
              <a:rPr lang="en-US" dirty="0"/>
              <a:t>.</a:t>
            </a:r>
          </a:p>
          <a:p>
            <a:pPr marL="25400" lvl="0" indent="0">
              <a:buNone/>
            </a:pPr>
            <a:r>
              <a:rPr lang="en-US" dirty="0" err="1"/>
              <a:t>Gerçek</a:t>
            </a:r>
            <a:r>
              <a:rPr lang="en-US" dirty="0"/>
              <a:t> </a:t>
            </a:r>
            <a:r>
              <a:rPr lang="en-US" dirty="0" err="1"/>
              <a:t>zamanlı</a:t>
            </a:r>
            <a:r>
              <a:rPr lang="en-US" dirty="0"/>
              <a:t> </a:t>
            </a:r>
            <a:r>
              <a:rPr lang="en-US" dirty="0" err="1"/>
              <a:t>değişken</a:t>
            </a:r>
            <a:r>
              <a:rPr lang="en-US" dirty="0"/>
              <a:t> </a:t>
            </a:r>
            <a:r>
              <a:rPr lang="en-US" dirty="0" err="1"/>
              <a:t>çevre</a:t>
            </a:r>
            <a:r>
              <a:rPr lang="en-US" dirty="0"/>
              <a:t> </a:t>
            </a:r>
            <a:r>
              <a:rPr lang="en-US" dirty="0" err="1"/>
              <a:t>koşullarına</a:t>
            </a:r>
            <a:r>
              <a:rPr lang="en-US" dirty="0"/>
              <a:t> </a:t>
            </a:r>
            <a:r>
              <a:rPr lang="en-US" dirty="0" err="1"/>
              <a:t>hızlı</a:t>
            </a:r>
            <a:r>
              <a:rPr lang="en-US" dirty="0"/>
              <a:t> </a:t>
            </a:r>
            <a:r>
              <a:rPr lang="en-US" dirty="0" err="1"/>
              <a:t>adaptasyon</a:t>
            </a:r>
            <a:r>
              <a:rPr lang="en-US" dirty="0"/>
              <a:t> </a:t>
            </a:r>
            <a:r>
              <a:rPr lang="en-US" dirty="0" err="1"/>
              <a:t>sağlamak</a:t>
            </a:r>
            <a:r>
              <a:rPr lang="en-US" dirty="0"/>
              <a:t> </a:t>
            </a:r>
            <a:r>
              <a:rPr lang="en-US" dirty="0" err="1"/>
              <a:t>daha</a:t>
            </a:r>
            <a:r>
              <a:rPr lang="en-US" dirty="0"/>
              <a:t> </a:t>
            </a:r>
            <a:r>
              <a:rPr lang="en-US" dirty="0" err="1"/>
              <a:t>zordur</a:t>
            </a:r>
            <a:r>
              <a:rPr lang="en-US" dirty="0"/>
              <a:t>.</a:t>
            </a:r>
          </a:p>
          <a:p>
            <a:pPr>
              <a:buClr>
                <a:schemeClr val="bg1"/>
              </a:buClr>
            </a:pPr>
            <a:endParaRPr lang="en-US" dirty="0"/>
          </a:p>
          <a:p>
            <a:pPr>
              <a:buClr>
                <a:schemeClr val="bg1"/>
              </a:buClr>
            </a:pPr>
            <a:endParaRPr lang="en-US" dirty="0"/>
          </a:p>
        </p:txBody>
      </p:sp>
    </p:spTree>
    <p:extLst>
      <p:ext uri="{BB962C8B-B14F-4D97-AF65-F5344CB8AC3E}">
        <p14:creationId xmlns:p14="http://schemas.microsoft.com/office/powerpoint/2010/main" val="622475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 Offline </a:t>
            </a:r>
            <a:r>
              <a:rPr lang="en-US" dirty="0" err="1"/>
              <a:t>ve</a:t>
            </a:r>
            <a:r>
              <a:rPr lang="en-US" dirty="0"/>
              <a:t> Online RL </a:t>
            </a:r>
            <a:r>
              <a:rPr lang="en-US" dirty="0" err="1"/>
              <a:t>Kullanımı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5060639" cy="6286500"/>
          </a:xfrm>
        </p:spPr>
        <p:txBody>
          <a:bodyPr>
            <a:normAutofit fontScale="92500" lnSpcReduction="20000"/>
          </a:bodyPr>
          <a:lstStyle/>
          <a:p>
            <a:pPr marL="25400" indent="0">
              <a:buClr>
                <a:schemeClr val="bg1"/>
              </a:buClr>
              <a:buNone/>
            </a:pPr>
            <a:r>
              <a:rPr lang="en-US" b="1" dirty="0"/>
              <a:t>Online RL (Interactive Learning):</a:t>
            </a:r>
          </a:p>
          <a:p>
            <a:pPr marL="25400" indent="0">
              <a:buClr>
                <a:schemeClr val="bg1"/>
              </a:buClr>
              <a:buNone/>
            </a:pPr>
            <a:r>
              <a:rPr lang="en-US" dirty="0"/>
              <a:t>        Online RL, </a:t>
            </a:r>
            <a:r>
              <a:rPr lang="en-US" dirty="0" err="1"/>
              <a:t>araçların</a:t>
            </a:r>
            <a:r>
              <a:rPr lang="en-US" dirty="0"/>
              <a:t> </a:t>
            </a:r>
            <a:r>
              <a:rPr lang="en-US" dirty="0" err="1"/>
              <a:t>gerçek</a:t>
            </a:r>
            <a:r>
              <a:rPr lang="en-US" dirty="0"/>
              <a:t> </a:t>
            </a:r>
            <a:r>
              <a:rPr lang="en-US" dirty="0" err="1"/>
              <a:t>zamanlı</a:t>
            </a:r>
            <a:r>
              <a:rPr lang="en-US" dirty="0"/>
              <a:t> </a:t>
            </a:r>
            <a:r>
              <a:rPr lang="en-US" dirty="0" err="1"/>
              <a:t>olarak</a:t>
            </a:r>
            <a:r>
              <a:rPr lang="en-US" dirty="0"/>
              <a:t> </a:t>
            </a:r>
            <a:r>
              <a:rPr lang="en-US" dirty="0" err="1"/>
              <a:t>çevre</a:t>
            </a:r>
            <a:r>
              <a:rPr lang="en-US" dirty="0"/>
              <a:t> </a:t>
            </a:r>
            <a:r>
              <a:rPr lang="en-US" dirty="0" err="1"/>
              <a:t>ile</a:t>
            </a:r>
            <a:r>
              <a:rPr lang="en-US" dirty="0"/>
              <a:t> </a:t>
            </a:r>
            <a:r>
              <a:rPr lang="en-US" dirty="0" err="1"/>
              <a:t>etkileşimde</a:t>
            </a:r>
            <a:r>
              <a:rPr lang="en-US" dirty="0"/>
              <a:t> </a:t>
            </a:r>
            <a:r>
              <a:rPr lang="en-US" dirty="0" err="1"/>
              <a:t>bulunarak</a:t>
            </a:r>
            <a:r>
              <a:rPr lang="en-US" dirty="0"/>
              <a:t> </a:t>
            </a:r>
            <a:r>
              <a:rPr lang="en-US" dirty="0" err="1"/>
              <a:t>öğrenmesini</a:t>
            </a:r>
            <a:r>
              <a:rPr lang="en-US" dirty="0"/>
              <a:t> </a:t>
            </a:r>
            <a:r>
              <a:rPr lang="en-US" dirty="0" err="1"/>
              <a:t>sağlar</a:t>
            </a:r>
            <a:r>
              <a:rPr lang="en-US" dirty="0"/>
              <a:t>. </a:t>
            </a:r>
            <a:r>
              <a:rPr lang="en-US" dirty="0" err="1"/>
              <a:t>Ajan</a:t>
            </a:r>
            <a:r>
              <a:rPr lang="en-US" dirty="0"/>
              <a:t>, </a:t>
            </a:r>
            <a:r>
              <a:rPr lang="en-US" dirty="0" err="1"/>
              <a:t>çevresindeki</a:t>
            </a:r>
            <a:r>
              <a:rPr lang="en-US" dirty="0"/>
              <a:t> </a:t>
            </a:r>
            <a:r>
              <a:rPr lang="en-US" dirty="0" err="1"/>
              <a:t>ortamla</a:t>
            </a:r>
            <a:r>
              <a:rPr lang="en-US" dirty="0"/>
              <a:t> </a:t>
            </a:r>
            <a:r>
              <a:rPr lang="en-US" dirty="0" err="1"/>
              <a:t>sürekli</a:t>
            </a:r>
            <a:r>
              <a:rPr lang="en-US" dirty="0"/>
              <a:t> </a:t>
            </a:r>
            <a:r>
              <a:rPr lang="en-US" dirty="0" err="1"/>
              <a:t>etkileşime</a:t>
            </a:r>
            <a:r>
              <a:rPr lang="en-US" dirty="0"/>
              <a:t> </a:t>
            </a:r>
            <a:r>
              <a:rPr lang="en-US" dirty="0" err="1"/>
              <a:t>girerek</a:t>
            </a:r>
            <a:r>
              <a:rPr lang="en-US" dirty="0"/>
              <a:t> </a:t>
            </a:r>
            <a:r>
              <a:rPr lang="en-US" dirty="0" err="1"/>
              <a:t>ödül</a:t>
            </a:r>
            <a:r>
              <a:rPr lang="en-US" dirty="0"/>
              <a:t> </a:t>
            </a:r>
            <a:r>
              <a:rPr lang="en-US" dirty="0" err="1"/>
              <a:t>ve</a:t>
            </a:r>
            <a:r>
              <a:rPr lang="en-US" dirty="0"/>
              <a:t> </a:t>
            </a:r>
            <a:r>
              <a:rPr lang="en-US" dirty="0" err="1"/>
              <a:t>ceza</a:t>
            </a:r>
            <a:r>
              <a:rPr lang="en-US" dirty="0"/>
              <a:t> </a:t>
            </a:r>
            <a:r>
              <a:rPr lang="en-US" dirty="0" err="1"/>
              <a:t>mekanizmaları</a:t>
            </a:r>
            <a:r>
              <a:rPr lang="en-US" dirty="0"/>
              <a:t> </a:t>
            </a:r>
            <a:r>
              <a:rPr lang="en-US" dirty="0" err="1"/>
              <a:t>üzerinden</a:t>
            </a:r>
            <a:r>
              <a:rPr lang="en-US" dirty="0"/>
              <a:t> </a:t>
            </a:r>
            <a:r>
              <a:rPr lang="en-US" dirty="0" err="1"/>
              <a:t>kararlar</a:t>
            </a:r>
            <a:r>
              <a:rPr lang="en-US" dirty="0"/>
              <a:t> </a:t>
            </a:r>
            <a:r>
              <a:rPr lang="en-US" dirty="0" err="1"/>
              <a:t>alır</a:t>
            </a:r>
            <a:r>
              <a:rPr lang="en-US" dirty="0"/>
              <a:t>.</a:t>
            </a:r>
          </a:p>
          <a:p>
            <a:pPr marL="25400" indent="0">
              <a:buClr>
                <a:schemeClr val="bg1"/>
              </a:buClr>
              <a:buNone/>
            </a:pPr>
            <a:endParaRPr lang="en-US" dirty="0"/>
          </a:p>
          <a:p>
            <a:pPr marL="25400" indent="0">
              <a:buClr>
                <a:schemeClr val="bg1"/>
              </a:buClr>
              <a:buNone/>
            </a:pPr>
            <a:r>
              <a:rPr lang="en-US" b="1" dirty="0" err="1"/>
              <a:t>Avantajlar</a:t>
            </a:r>
            <a:r>
              <a:rPr lang="en-US" b="1" dirty="0"/>
              <a:t>:</a:t>
            </a:r>
          </a:p>
          <a:p>
            <a:pPr marL="25400" indent="0">
              <a:buClr>
                <a:schemeClr val="bg1"/>
              </a:buClr>
              <a:buNone/>
            </a:pPr>
            <a:r>
              <a:rPr lang="en-US" dirty="0" err="1"/>
              <a:t>Gerçek</a:t>
            </a:r>
            <a:r>
              <a:rPr lang="en-US" dirty="0"/>
              <a:t> </a:t>
            </a:r>
            <a:r>
              <a:rPr lang="en-US" dirty="0" err="1"/>
              <a:t>zamanlı</a:t>
            </a:r>
            <a:r>
              <a:rPr lang="en-US" dirty="0"/>
              <a:t> </a:t>
            </a:r>
            <a:r>
              <a:rPr lang="en-US" dirty="0" err="1"/>
              <a:t>öğrenme</a:t>
            </a:r>
            <a:r>
              <a:rPr lang="en-US" dirty="0"/>
              <a:t>, </a:t>
            </a:r>
            <a:r>
              <a:rPr lang="en-US" dirty="0" err="1"/>
              <a:t>çevresel</a:t>
            </a:r>
            <a:r>
              <a:rPr lang="en-US" dirty="0"/>
              <a:t> </a:t>
            </a:r>
            <a:r>
              <a:rPr lang="en-US" dirty="0" err="1"/>
              <a:t>değişimlere</a:t>
            </a:r>
            <a:r>
              <a:rPr lang="en-US" dirty="0"/>
              <a:t> </a:t>
            </a:r>
            <a:r>
              <a:rPr lang="en-US" dirty="0" err="1"/>
              <a:t>anında</a:t>
            </a:r>
            <a:r>
              <a:rPr lang="en-US" dirty="0"/>
              <a:t> </a:t>
            </a:r>
            <a:r>
              <a:rPr lang="en-US" dirty="0" err="1"/>
              <a:t>adapte</a:t>
            </a:r>
            <a:r>
              <a:rPr lang="en-US" dirty="0"/>
              <a:t> </a:t>
            </a:r>
            <a:r>
              <a:rPr lang="en-US" dirty="0" err="1"/>
              <a:t>olmayı</a:t>
            </a:r>
            <a:r>
              <a:rPr lang="en-US" dirty="0"/>
              <a:t> </a:t>
            </a:r>
            <a:r>
              <a:rPr lang="en-US" dirty="0" err="1"/>
              <a:t>mümkün</a:t>
            </a:r>
            <a:r>
              <a:rPr lang="en-US" dirty="0"/>
              <a:t> </a:t>
            </a:r>
            <a:r>
              <a:rPr lang="en-US" dirty="0" err="1"/>
              <a:t>kılar</a:t>
            </a:r>
            <a:r>
              <a:rPr lang="en-US" dirty="0"/>
              <a:t>.</a:t>
            </a:r>
          </a:p>
          <a:p>
            <a:pPr marL="25400" indent="0">
              <a:buClr>
                <a:schemeClr val="bg1"/>
              </a:buClr>
              <a:buNone/>
            </a:pPr>
            <a:r>
              <a:rPr lang="en-US" dirty="0" err="1"/>
              <a:t>Ajan</a:t>
            </a:r>
            <a:r>
              <a:rPr lang="en-US" dirty="0"/>
              <a:t>, her </a:t>
            </a:r>
            <a:r>
              <a:rPr lang="en-US" dirty="0" err="1"/>
              <a:t>etkileşimde</a:t>
            </a:r>
            <a:r>
              <a:rPr lang="en-US" dirty="0"/>
              <a:t> </a:t>
            </a:r>
            <a:r>
              <a:rPr lang="en-US" dirty="0" err="1"/>
              <a:t>daha</a:t>
            </a:r>
            <a:r>
              <a:rPr lang="en-US" dirty="0"/>
              <a:t> </a:t>
            </a:r>
            <a:r>
              <a:rPr lang="en-US" dirty="0" err="1"/>
              <a:t>iyi</a:t>
            </a:r>
            <a:r>
              <a:rPr lang="en-US" dirty="0"/>
              <a:t> </a:t>
            </a:r>
            <a:r>
              <a:rPr lang="en-US" dirty="0" err="1"/>
              <a:t>sonuçlar</a:t>
            </a:r>
            <a:r>
              <a:rPr lang="en-US" dirty="0"/>
              <a:t> </a:t>
            </a:r>
            <a:r>
              <a:rPr lang="en-US" dirty="0" err="1"/>
              <a:t>elde</a:t>
            </a:r>
            <a:r>
              <a:rPr lang="en-US" dirty="0"/>
              <a:t> </a:t>
            </a:r>
            <a:r>
              <a:rPr lang="en-US" dirty="0" err="1"/>
              <a:t>edebilmek</a:t>
            </a:r>
            <a:r>
              <a:rPr lang="en-US" dirty="0"/>
              <a:t> </a:t>
            </a:r>
            <a:r>
              <a:rPr lang="en-US" dirty="0" err="1"/>
              <a:t>için</a:t>
            </a:r>
            <a:r>
              <a:rPr lang="en-US" dirty="0"/>
              <a:t> </a:t>
            </a:r>
            <a:r>
              <a:rPr lang="en-US" dirty="0" err="1"/>
              <a:t>çevresine</a:t>
            </a:r>
            <a:r>
              <a:rPr lang="en-US" dirty="0"/>
              <a:t> </a:t>
            </a:r>
            <a:r>
              <a:rPr lang="en-US" dirty="0" err="1"/>
              <a:t>göre</a:t>
            </a:r>
            <a:r>
              <a:rPr lang="en-US" dirty="0"/>
              <a:t> optimize </a:t>
            </a:r>
            <a:r>
              <a:rPr lang="en-US" dirty="0" err="1"/>
              <a:t>olabilir</a:t>
            </a:r>
            <a:r>
              <a:rPr lang="en-US" dirty="0"/>
              <a:t>.</a:t>
            </a:r>
          </a:p>
          <a:p>
            <a:pPr marL="25400" indent="0">
              <a:buClr>
                <a:schemeClr val="bg1"/>
              </a:buClr>
              <a:buNone/>
            </a:pPr>
            <a:endParaRPr lang="en-US" dirty="0"/>
          </a:p>
          <a:p>
            <a:pPr marL="25400" indent="0">
              <a:buClr>
                <a:schemeClr val="bg1"/>
              </a:buClr>
              <a:buNone/>
            </a:pPr>
            <a:r>
              <a:rPr lang="en-US" b="1" dirty="0" err="1"/>
              <a:t>Dezavantajlar</a:t>
            </a:r>
            <a:r>
              <a:rPr lang="en-US" b="1" dirty="0"/>
              <a:t>:</a:t>
            </a:r>
          </a:p>
          <a:p>
            <a:pPr marL="25400" indent="0">
              <a:buClr>
                <a:schemeClr val="bg1"/>
              </a:buClr>
              <a:buNone/>
            </a:pPr>
            <a:r>
              <a:rPr lang="en-US" dirty="0"/>
              <a:t> </a:t>
            </a:r>
            <a:r>
              <a:rPr lang="en-US" dirty="0" err="1"/>
              <a:t>Gerçek</a:t>
            </a:r>
            <a:r>
              <a:rPr lang="en-US" dirty="0"/>
              <a:t> </a:t>
            </a:r>
            <a:r>
              <a:rPr lang="en-US" dirty="0" err="1"/>
              <a:t>dünyada</a:t>
            </a:r>
            <a:r>
              <a:rPr lang="en-US" dirty="0"/>
              <a:t> </a:t>
            </a:r>
            <a:r>
              <a:rPr lang="en-US" dirty="0" err="1"/>
              <a:t>deneme-yanılma</a:t>
            </a:r>
            <a:r>
              <a:rPr lang="en-US" dirty="0"/>
              <a:t> </a:t>
            </a:r>
            <a:r>
              <a:rPr lang="en-US" dirty="0" err="1"/>
              <a:t>süreçleri</a:t>
            </a:r>
            <a:r>
              <a:rPr lang="en-US" dirty="0"/>
              <a:t>, </a:t>
            </a:r>
            <a:r>
              <a:rPr lang="en-US" dirty="0" err="1"/>
              <a:t>tehlikeli</a:t>
            </a:r>
            <a:r>
              <a:rPr lang="en-US" dirty="0"/>
              <a:t> </a:t>
            </a:r>
            <a:r>
              <a:rPr lang="en-US" dirty="0" err="1"/>
              <a:t>veya</a:t>
            </a:r>
            <a:r>
              <a:rPr lang="en-US" dirty="0"/>
              <a:t> </a:t>
            </a:r>
            <a:r>
              <a:rPr lang="en-US" dirty="0" err="1"/>
              <a:t>maliyetli</a:t>
            </a:r>
            <a:r>
              <a:rPr lang="en-US" dirty="0"/>
              <a:t> </a:t>
            </a:r>
            <a:r>
              <a:rPr lang="en-US" dirty="0" err="1"/>
              <a:t>olabilir</a:t>
            </a:r>
            <a:r>
              <a:rPr lang="en-US" dirty="0"/>
              <a:t>.</a:t>
            </a:r>
          </a:p>
          <a:p>
            <a:pPr marL="25400" indent="0">
              <a:buClr>
                <a:schemeClr val="bg1"/>
              </a:buClr>
              <a:buNone/>
            </a:pPr>
            <a:r>
              <a:rPr lang="en-US" dirty="0"/>
              <a:t> </a:t>
            </a:r>
            <a:r>
              <a:rPr lang="en-US" dirty="0" err="1"/>
              <a:t>Öğrenme</a:t>
            </a:r>
            <a:r>
              <a:rPr lang="en-US" dirty="0"/>
              <a:t> </a:t>
            </a:r>
            <a:r>
              <a:rPr lang="en-US" dirty="0" err="1"/>
              <a:t>süreci</a:t>
            </a:r>
            <a:r>
              <a:rPr lang="en-US" dirty="0"/>
              <a:t> </a:t>
            </a:r>
            <a:r>
              <a:rPr lang="en-US" dirty="0" err="1"/>
              <a:t>daha</a:t>
            </a:r>
            <a:r>
              <a:rPr lang="en-US" dirty="0"/>
              <a:t> </a:t>
            </a:r>
            <a:r>
              <a:rPr lang="en-US" dirty="0" err="1"/>
              <a:t>uzun</a:t>
            </a:r>
            <a:r>
              <a:rPr lang="en-US" dirty="0"/>
              <a:t> zaman </a:t>
            </a:r>
            <a:r>
              <a:rPr lang="en-US" dirty="0" err="1"/>
              <a:t>alabilir</a:t>
            </a:r>
            <a:r>
              <a:rPr lang="en-US" dirty="0"/>
              <a:t> </a:t>
            </a:r>
            <a:r>
              <a:rPr lang="en-US" dirty="0" err="1"/>
              <a:t>ve</a:t>
            </a:r>
            <a:r>
              <a:rPr lang="en-US" dirty="0"/>
              <a:t> </a:t>
            </a:r>
            <a:r>
              <a:rPr lang="en-US" dirty="0" err="1"/>
              <a:t>sürekli</a:t>
            </a:r>
            <a:r>
              <a:rPr lang="en-US" dirty="0"/>
              <a:t> </a:t>
            </a:r>
            <a:r>
              <a:rPr lang="en-US" dirty="0" err="1"/>
              <a:t>etkileşim</a:t>
            </a:r>
            <a:r>
              <a:rPr lang="en-US" dirty="0"/>
              <a:t> </a:t>
            </a:r>
            <a:r>
              <a:rPr lang="en-US" dirty="0" err="1"/>
              <a:t>gerektirir</a:t>
            </a:r>
            <a:r>
              <a:rPr lang="en-US" dirty="0"/>
              <a:t>.</a:t>
            </a:r>
          </a:p>
          <a:p>
            <a:pPr>
              <a:buClr>
                <a:schemeClr val="bg1"/>
              </a:buClr>
            </a:pPr>
            <a:endParaRPr lang="en-US" dirty="0"/>
          </a:p>
          <a:p>
            <a:pPr>
              <a:buClr>
                <a:schemeClr val="bg1"/>
              </a:buClr>
            </a:pPr>
            <a:endParaRPr lang="en-US" dirty="0"/>
          </a:p>
        </p:txBody>
      </p:sp>
    </p:spTree>
    <p:extLst>
      <p:ext uri="{BB962C8B-B14F-4D97-AF65-F5344CB8AC3E}">
        <p14:creationId xmlns:p14="http://schemas.microsoft.com/office/powerpoint/2010/main" val="3967214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a:bodyPr>
          <a:lstStyle/>
          <a:p>
            <a:pPr algn="l"/>
            <a:r>
              <a:rPr lang="en-US" dirty="0"/>
              <a:t> Offline </a:t>
            </a:r>
            <a:r>
              <a:rPr lang="en-US" dirty="0" err="1"/>
              <a:t>ve</a:t>
            </a:r>
            <a:r>
              <a:rPr lang="en-US" dirty="0"/>
              <a:t> Online RL </a:t>
            </a:r>
            <a:r>
              <a:rPr lang="en-US" dirty="0" err="1"/>
              <a:t>Kullanımı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5060639" cy="6286500"/>
          </a:xfrm>
        </p:spPr>
        <p:txBody>
          <a:bodyPr>
            <a:normAutofit/>
          </a:bodyPr>
          <a:lstStyle/>
          <a:p>
            <a:pPr marL="25400" indent="0">
              <a:buClr>
                <a:schemeClr val="bg1"/>
              </a:buClr>
              <a:buNone/>
            </a:pPr>
            <a:r>
              <a:rPr lang="en-US" dirty="0"/>
              <a:t>         </a:t>
            </a:r>
            <a:r>
              <a:rPr lang="en-US" dirty="0" err="1"/>
              <a:t>Genellikle</a:t>
            </a:r>
            <a:r>
              <a:rPr lang="en-US" dirty="0"/>
              <a:t> her </a:t>
            </a:r>
            <a:r>
              <a:rPr lang="en-US" dirty="0" err="1"/>
              <a:t>iki</a:t>
            </a:r>
            <a:r>
              <a:rPr lang="en-US" dirty="0"/>
              <a:t> </a:t>
            </a:r>
            <a:r>
              <a:rPr lang="en-US" dirty="0" err="1"/>
              <a:t>yaklaşım</a:t>
            </a:r>
            <a:r>
              <a:rPr lang="en-US" dirty="0"/>
              <a:t> </a:t>
            </a:r>
            <a:r>
              <a:rPr lang="en-US" dirty="0" err="1"/>
              <a:t>bir</a:t>
            </a:r>
            <a:r>
              <a:rPr lang="en-US" dirty="0"/>
              <a:t> </a:t>
            </a:r>
            <a:r>
              <a:rPr lang="en-US" dirty="0" err="1"/>
              <a:t>arada</a:t>
            </a:r>
            <a:r>
              <a:rPr lang="en-US" dirty="0"/>
              <a:t> </a:t>
            </a:r>
            <a:r>
              <a:rPr lang="en-US" dirty="0" err="1"/>
              <a:t>kullanılabilir</a:t>
            </a:r>
            <a:r>
              <a:rPr lang="en-US" dirty="0"/>
              <a:t>. </a:t>
            </a:r>
            <a:r>
              <a:rPr lang="en-US" dirty="0" err="1"/>
              <a:t>Örneğin</a:t>
            </a:r>
            <a:r>
              <a:rPr lang="en-US" dirty="0"/>
              <a:t>, offline RL </a:t>
            </a:r>
            <a:r>
              <a:rPr lang="en-US" dirty="0" err="1"/>
              <a:t>başlangıçta</a:t>
            </a:r>
            <a:r>
              <a:rPr lang="en-US" dirty="0"/>
              <a:t> </a:t>
            </a:r>
            <a:r>
              <a:rPr lang="en-US" dirty="0" err="1"/>
              <a:t>temel</a:t>
            </a:r>
            <a:r>
              <a:rPr lang="en-US" dirty="0"/>
              <a:t> </a:t>
            </a:r>
            <a:r>
              <a:rPr lang="en-US" dirty="0" err="1"/>
              <a:t>bir</a:t>
            </a:r>
            <a:r>
              <a:rPr lang="en-US" dirty="0"/>
              <a:t> </a:t>
            </a:r>
            <a:r>
              <a:rPr lang="en-US" dirty="0" err="1"/>
              <a:t>yol</a:t>
            </a:r>
            <a:r>
              <a:rPr lang="en-US" dirty="0"/>
              <a:t> </a:t>
            </a:r>
            <a:r>
              <a:rPr lang="en-US" dirty="0" err="1"/>
              <a:t>planlaması</a:t>
            </a:r>
            <a:r>
              <a:rPr lang="en-US" dirty="0"/>
              <a:t> </a:t>
            </a:r>
            <a:r>
              <a:rPr lang="en-US" dirty="0" err="1"/>
              <a:t>geliştirirken</a:t>
            </a:r>
            <a:r>
              <a:rPr lang="en-US" dirty="0"/>
              <a:t>, online RL </a:t>
            </a:r>
            <a:r>
              <a:rPr lang="en-US" dirty="0" err="1"/>
              <a:t>daha</a:t>
            </a:r>
            <a:r>
              <a:rPr lang="en-US" dirty="0"/>
              <a:t> </a:t>
            </a:r>
            <a:r>
              <a:rPr lang="en-US" dirty="0" err="1"/>
              <a:t>karmaşık</a:t>
            </a:r>
            <a:r>
              <a:rPr lang="en-US" dirty="0"/>
              <a:t> </a:t>
            </a:r>
            <a:r>
              <a:rPr lang="en-US" dirty="0" err="1"/>
              <a:t>ve</a:t>
            </a:r>
            <a:r>
              <a:rPr lang="en-US" dirty="0"/>
              <a:t> </a:t>
            </a:r>
            <a:r>
              <a:rPr lang="en-US" dirty="0" err="1"/>
              <a:t>dinamik</a:t>
            </a:r>
            <a:r>
              <a:rPr lang="en-US" dirty="0"/>
              <a:t> </a:t>
            </a:r>
            <a:r>
              <a:rPr lang="en-US" dirty="0" err="1"/>
              <a:t>koşullarda</a:t>
            </a:r>
            <a:r>
              <a:rPr lang="en-US" dirty="0"/>
              <a:t> </a:t>
            </a:r>
            <a:r>
              <a:rPr lang="en-US" dirty="0" err="1"/>
              <a:t>sürekli</a:t>
            </a:r>
            <a:r>
              <a:rPr lang="en-US" dirty="0"/>
              <a:t> </a:t>
            </a:r>
            <a:r>
              <a:rPr lang="en-US" dirty="0" err="1"/>
              <a:t>optimizasyon</a:t>
            </a:r>
            <a:r>
              <a:rPr lang="en-US" dirty="0"/>
              <a:t> </a:t>
            </a:r>
            <a:r>
              <a:rPr lang="en-US" dirty="0" err="1"/>
              <a:t>sağlar</a:t>
            </a:r>
            <a:r>
              <a:rPr lang="en-US" dirty="0"/>
              <a:t>.</a:t>
            </a:r>
          </a:p>
          <a:p>
            <a:pPr marL="25400" indent="0">
              <a:buClr>
                <a:schemeClr val="bg1"/>
              </a:buClr>
              <a:buNone/>
            </a:pPr>
            <a:endParaRPr lang="en-US" dirty="0"/>
          </a:p>
          <a:p>
            <a:pPr>
              <a:buClr>
                <a:schemeClr val="bg1"/>
              </a:buClr>
            </a:pPr>
            <a:endParaRPr lang="en-US" dirty="0"/>
          </a:p>
        </p:txBody>
      </p:sp>
    </p:spTree>
    <p:extLst>
      <p:ext uri="{BB962C8B-B14F-4D97-AF65-F5344CB8AC3E}">
        <p14:creationId xmlns:p14="http://schemas.microsoft.com/office/powerpoint/2010/main" val="10658758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fontScale="90000"/>
          </a:bodyPr>
          <a:lstStyle/>
          <a:p>
            <a:pPr algn="l"/>
            <a:r>
              <a:rPr lang="en-US" dirty="0"/>
              <a:t> </a:t>
            </a:r>
            <a:r>
              <a:rPr lang="en-US" dirty="0" err="1"/>
              <a:t>Simülasyon</a:t>
            </a:r>
            <a:r>
              <a:rPr lang="en-US" dirty="0"/>
              <a:t> </a:t>
            </a:r>
            <a:r>
              <a:rPr lang="en-US" dirty="0" err="1"/>
              <a:t>Tabanlı</a:t>
            </a:r>
            <a:r>
              <a:rPr lang="en-US" dirty="0"/>
              <a:t> </a:t>
            </a:r>
            <a:r>
              <a:rPr lang="en-US" dirty="0" err="1"/>
              <a:t>Eğitim</a:t>
            </a:r>
            <a:r>
              <a:rPr lang="en-US" dirty="0"/>
              <a:t> </a:t>
            </a:r>
            <a:r>
              <a:rPr lang="en-US" dirty="0" err="1"/>
              <a:t>Yöntemleri</a:t>
            </a:r>
            <a:r>
              <a:rPr lang="en-US" dirty="0"/>
              <a:t> (CARLA, </a:t>
            </a:r>
            <a:r>
              <a:rPr lang="en-US" dirty="0" err="1"/>
              <a:t>AirSim</a:t>
            </a:r>
            <a:r>
              <a:rPr lang="en-US" dirty="0"/>
              <a:t>)</a:t>
            </a: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a:t>
            </a:r>
            <a:r>
              <a:rPr lang="en-US" dirty="0" err="1"/>
              <a:t>Simülasyon</a:t>
            </a:r>
            <a:r>
              <a:rPr lang="en-US" dirty="0"/>
              <a:t> </a:t>
            </a:r>
            <a:r>
              <a:rPr lang="en-US" dirty="0" err="1"/>
              <a:t>tabanlı</a:t>
            </a:r>
            <a:r>
              <a:rPr lang="en-US" dirty="0"/>
              <a:t> </a:t>
            </a:r>
            <a:r>
              <a:rPr lang="en-US" dirty="0" err="1"/>
              <a:t>eğitim</a:t>
            </a:r>
            <a:r>
              <a:rPr lang="en-US" dirty="0"/>
              <a:t>, </a:t>
            </a:r>
            <a:r>
              <a:rPr lang="en-US" dirty="0" err="1"/>
              <a:t>otonom</a:t>
            </a:r>
            <a:r>
              <a:rPr lang="en-US" dirty="0"/>
              <a:t> </a:t>
            </a:r>
            <a:r>
              <a:rPr lang="en-US" dirty="0" err="1"/>
              <a:t>araçlar</a:t>
            </a:r>
            <a:r>
              <a:rPr lang="en-US" dirty="0"/>
              <a:t> </a:t>
            </a:r>
            <a:r>
              <a:rPr lang="en-US" dirty="0" err="1"/>
              <a:t>için</a:t>
            </a:r>
            <a:r>
              <a:rPr lang="en-US" dirty="0"/>
              <a:t> </a:t>
            </a:r>
            <a:r>
              <a:rPr lang="en-US" dirty="0" err="1"/>
              <a:t>güvenli</a:t>
            </a:r>
            <a:r>
              <a:rPr lang="en-US" dirty="0"/>
              <a:t> </a:t>
            </a:r>
            <a:r>
              <a:rPr lang="en-US" dirty="0" err="1"/>
              <a:t>ve</a:t>
            </a:r>
            <a:r>
              <a:rPr lang="en-US" dirty="0"/>
              <a:t> </a:t>
            </a:r>
            <a:r>
              <a:rPr lang="en-US" dirty="0" err="1"/>
              <a:t>maliyet</a:t>
            </a:r>
            <a:r>
              <a:rPr lang="en-US" dirty="0"/>
              <a:t> </a:t>
            </a:r>
            <a:r>
              <a:rPr lang="en-US" dirty="0" err="1"/>
              <a:t>etkin</a:t>
            </a:r>
            <a:r>
              <a:rPr lang="en-US" dirty="0"/>
              <a:t> </a:t>
            </a:r>
            <a:r>
              <a:rPr lang="en-US" dirty="0" err="1"/>
              <a:t>bir</a:t>
            </a:r>
            <a:r>
              <a:rPr lang="en-US" dirty="0"/>
              <a:t> </a:t>
            </a:r>
            <a:r>
              <a:rPr lang="en-US" dirty="0" err="1"/>
              <a:t>öğrenme</a:t>
            </a:r>
            <a:r>
              <a:rPr lang="en-US" dirty="0"/>
              <a:t> </a:t>
            </a:r>
            <a:r>
              <a:rPr lang="en-US" dirty="0" err="1"/>
              <a:t>ortamı</a:t>
            </a:r>
            <a:r>
              <a:rPr lang="en-US" dirty="0"/>
              <a:t> </a:t>
            </a:r>
            <a:r>
              <a:rPr lang="en-US" dirty="0" err="1"/>
              <a:t>sunar</a:t>
            </a:r>
            <a:r>
              <a:rPr lang="en-US" dirty="0"/>
              <a:t>. Bu </a:t>
            </a:r>
            <a:r>
              <a:rPr lang="en-US" dirty="0" err="1"/>
              <a:t>ortamlar</a:t>
            </a:r>
            <a:r>
              <a:rPr lang="en-US" dirty="0"/>
              <a:t>, </a:t>
            </a:r>
            <a:r>
              <a:rPr lang="en-US" dirty="0" err="1"/>
              <a:t>aracın</a:t>
            </a:r>
            <a:r>
              <a:rPr lang="en-US" dirty="0"/>
              <a:t> </a:t>
            </a:r>
            <a:r>
              <a:rPr lang="en-US" dirty="0" err="1"/>
              <a:t>çeşitli</a:t>
            </a:r>
            <a:r>
              <a:rPr lang="en-US" dirty="0"/>
              <a:t> </a:t>
            </a:r>
            <a:r>
              <a:rPr lang="en-US" dirty="0" err="1"/>
              <a:t>senaryolarda</a:t>
            </a:r>
            <a:r>
              <a:rPr lang="en-US" dirty="0"/>
              <a:t> </a:t>
            </a:r>
            <a:r>
              <a:rPr lang="en-US" dirty="0" err="1"/>
              <a:t>eğitim</a:t>
            </a:r>
            <a:r>
              <a:rPr lang="en-US" dirty="0"/>
              <a:t> </a:t>
            </a:r>
            <a:r>
              <a:rPr lang="en-US" dirty="0" err="1"/>
              <a:t>almasını</a:t>
            </a:r>
            <a:r>
              <a:rPr lang="en-US" dirty="0"/>
              <a:t> </a:t>
            </a:r>
            <a:r>
              <a:rPr lang="en-US" dirty="0" err="1"/>
              <a:t>sağlar</a:t>
            </a:r>
            <a:r>
              <a:rPr lang="en-US" dirty="0"/>
              <a:t> </a:t>
            </a:r>
            <a:r>
              <a:rPr lang="en-US" dirty="0" err="1"/>
              <a:t>ve</a:t>
            </a:r>
            <a:r>
              <a:rPr lang="en-US" dirty="0"/>
              <a:t> </a:t>
            </a:r>
            <a:r>
              <a:rPr lang="en-US" dirty="0" err="1"/>
              <a:t>gerçek</a:t>
            </a:r>
            <a:r>
              <a:rPr lang="en-US" dirty="0"/>
              <a:t> </a:t>
            </a:r>
            <a:r>
              <a:rPr lang="en-US" dirty="0" err="1"/>
              <a:t>dünya</a:t>
            </a:r>
            <a:r>
              <a:rPr lang="en-US" dirty="0"/>
              <a:t> </a:t>
            </a:r>
            <a:r>
              <a:rPr lang="en-US" dirty="0" err="1"/>
              <a:t>koşullarına</a:t>
            </a:r>
            <a:r>
              <a:rPr lang="en-US" dirty="0"/>
              <a:t> </a:t>
            </a:r>
            <a:r>
              <a:rPr lang="en-US" dirty="0" err="1"/>
              <a:t>benzer</a:t>
            </a:r>
            <a:r>
              <a:rPr lang="en-US" dirty="0"/>
              <a:t> </a:t>
            </a:r>
            <a:r>
              <a:rPr lang="en-US" dirty="0" err="1"/>
              <a:t>dinamikleri</a:t>
            </a:r>
            <a:r>
              <a:rPr lang="en-US" dirty="0"/>
              <a:t> test </a:t>
            </a:r>
            <a:r>
              <a:rPr lang="en-US" dirty="0" err="1"/>
              <a:t>etmesine</a:t>
            </a:r>
            <a:r>
              <a:rPr lang="en-US" dirty="0"/>
              <a:t> </a:t>
            </a:r>
            <a:r>
              <a:rPr lang="en-US" dirty="0" err="1"/>
              <a:t>olanak</a:t>
            </a:r>
            <a:r>
              <a:rPr lang="en-US" dirty="0"/>
              <a:t> </a:t>
            </a:r>
            <a:r>
              <a:rPr lang="en-US" dirty="0" err="1"/>
              <a:t>tanır</a:t>
            </a:r>
            <a:r>
              <a:rPr lang="en-US" dirty="0"/>
              <a:t>.</a:t>
            </a:r>
          </a:p>
          <a:p>
            <a:pPr marL="25400" indent="0">
              <a:buClr>
                <a:schemeClr val="bg1"/>
              </a:buClr>
              <a:buNone/>
            </a:pPr>
            <a:r>
              <a:rPr lang="en-US" b="1" dirty="0"/>
              <a:t>CARLA (Car Learning to Act): </a:t>
            </a:r>
            <a:r>
              <a:rPr lang="en-US" dirty="0"/>
              <a:t>CARLA, </a:t>
            </a:r>
            <a:r>
              <a:rPr lang="en-US" dirty="0" err="1"/>
              <a:t>açık</a:t>
            </a:r>
            <a:r>
              <a:rPr lang="en-US" dirty="0"/>
              <a:t> </a:t>
            </a:r>
            <a:r>
              <a:rPr lang="en-US" dirty="0" err="1"/>
              <a:t>kaynaklı</a:t>
            </a:r>
            <a:r>
              <a:rPr lang="en-US" dirty="0"/>
              <a:t> </a:t>
            </a:r>
            <a:r>
              <a:rPr lang="en-US" dirty="0" err="1"/>
              <a:t>bir</a:t>
            </a:r>
            <a:r>
              <a:rPr lang="en-US" dirty="0"/>
              <a:t> </a:t>
            </a:r>
            <a:r>
              <a:rPr lang="en-US" dirty="0" err="1"/>
              <a:t>otonom</a:t>
            </a:r>
            <a:r>
              <a:rPr lang="en-US" dirty="0"/>
              <a:t> </a:t>
            </a:r>
            <a:r>
              <a:rPr lang="en-US" dirty="0" err="1"/>
              <a:t>araç</a:t>
            </a:r>
            <a:r>
              <a:rPr lang="en-US" dirty="0"/>
              <a:t> </a:t>
            </a:r>
            <a:r>
              <a:rPr lang="en-US" dirty="0" err="1"/>
              <a:t>simülatörüdür</a:t>
            </a:r>
            <a:r>
              <a:rPr lang="en-US" dirty="0"/>
              <a:t>. </a:t>
            </a:r>
            <a:r>
              <a:rPr lang="en-US" dirty="0" err="1"/>
              <a:t>Gerçekçi</a:t>
            </a:r>
            <a:r>
              <a:rPr lang="en-US" dirty="0"/>
              <a:t> </a:t>
            </a:r>
            <a:r>
              <a:rPr lang="en-US" dirty="0" err="1"/>
              <a:t>bir</a:t>
            </a:r>
            <a:r>
              <a:rPr lang="en-US" dirty="0"/>
              <a:t> </a:t>
            </a:r>
            <a:r>
              <a:rPr lang="en-US" dirty="0" err="1"/>
              <a:t>şehir</a:t>
            </a:r>
            <a:r>
              <a:rPr lang="en-US" dirty="0"/>
              <a:t> </a:t>
            </a:r>
            <a:r>
              <a:rPr lang="en-US" dirty="0" err="1"/>
              <a:t>ortamı</a:t>
            </a:r>
            <a:r>
              <a:rPr lang="en-US" dirty="0"/>
              <a:t> </a:t>
            </a:r>
            <a:r>
              <a:rPr lang="en-US" dirty="0" err="1"/>
              <a:t>sunar</a:t>
            </a:r>
            <a:r>
              <a:rPr lang="en-US" dirty="0"/>
              <a:t> </a:t>
            </a:r>
            <a:r>
              <a:rPr lang="en-US" dirty="0" err="1"/>
              <a:t>ve</a:t>
            </a:r>
            <a:r>
              <a:rPr lang="en-US" dirty="0"/>
              <a:t> </a:t>
            </a:r>
            <a:r>
              <a:rPr lang="en-US" dirty="0" err="1"/>
              <a:t>otonom</a:t>
            </a:r>
            <a:r>
              <a:rPr lang="en-US" dirty="0"/>
              <a:t> </a:t>
            </a:r>
            <a:r>
              <a:rPr lang="en-US" dirty="0" err="1"/>
              <a:t>araçların</a:t>
            </a:r>
            <a:r>
              <a:rPr lang="en-US" dirty="0"/>
              <a:t> </a:t>
            </a:r>
            <a:r>
              <a:rPr lang="en-US" dirty="0" err="1"/>
              <a:t>yol</a:t>
            </a:r>
            <a:r>
              <a:rPr lang="en-US" dirty="0"/>
              <a:t> </a:t>
            </a:r>
            <a:r>
              <a:rPr lang="en-US" dirty="0" err="1"/>
              <a:t>planlama</a:t>
            </a:r>
            <a:r>
              <a:rPr lang="en-US" dirty="0"/>
              <a:t>, </a:t>
            </a:r>
            <a:r>
              <a:rPr lang="en-US" dirty="0" err="1"/>
              <a:t>engel</a:t>
            </a:r>
            <a:r>
              <a:rPr lang="en-US" dirty="0"/>
              <a:t> </a:t>
            </a:r>
            <a:r>
              <a:rPr lang="en-US" dirty="0" err="1"/>
              <a:t>kaçınma</a:t>
            </a:r>
            <a:r>
              <a:rPr lang="en-US" dirty="0"/>
              <a:t>, </a:t>
            </a:r>
            <a:r>
              <a:rPr lang="en-US" dirty="0" err="1"/>
              <a:t>trafik</a:t>
            </a:r>
            <a:r>
              <a:rPr lang="en-US" dirty="0"/>
              <a:t> </a:t>
            </a:r>
            <a:r>
              <a:rPr lang="en-US" dirty="0" err="1"/>
              <a:t>kurallarına</a:t>
            </a:r>
            <a:r>
              <a:rPr lang="en-US" dirty="0"/>
              <a:t> </a:t>
            </a:r>
            <a:r>
              <a:rPr lang="en-US" dirty="0" err="1"/>
              <a:t>uyma</a:t>
            </a:r>
            <a:r>
              <a:rPr lang="en-US" dirty="0"/>
              <a:t> </a:t>
            </a:r>
            <a:r>
              <a:rPr lang="en-US" dirty="0" err="1"/>
              <a:t>gibi</a:t>
            </a:r>
            <a:r>
              <a:rPr lang="en-US" dirty="0"/>
              <a:t> </a:t>
            </a:r>
            <a:r>
              <a:rPr lang="en-US" dirty="0" err="1"/>
              <a:t>görevleri</a:t>
            </a:r>
            <a:r>
              <a:rPr lang="en-US" dirty="0"/>
              <a:t> </a:t>
            </a:r>
            <a:r>
              <a:rPr lang="en-US" dirty="0" err="1"/>
              <a:t>öğrenmesine</a:t>
            </a:r>
            <a:r>
              <a:rPr lang="en-US" dirty="0"/>
              <a:t> </a:t>
            </a:r>
            <a:r>
              <a:rPr lang="en-US" dirty="0" err="1"/>
              <a:t>olanak</a:t>
            </a:r>
            <a:r>
              <a:rPr lang="en-US" dirty="0"/>
              <a:t> </a:t>
            </a:r>
            <a:r>
              <a:rPr lang="en-US" dirty="0" err="1"/>
              <a:t>tanır</a:t>
            </a:r>
            <a:r>
              <a:rPr lang="en-US" dirty="0"/>
              <a:t>.</a:t>
            </a:r>
          </a:p>
          <a:p>
            <a:pPr marL="25400" indent="0">
              <a:buClr>
                <a:schemeClr val="bg1"/>
              </a:buClr>
              <a:buNone/>
            </a:pPr>
            <a:r>
              <a:rPr lang="en-US" b="1" dirty="0" err="1"/>
              <a:t>AirSim</a:t>
            </a:r>
            <a:r>
              <a:rPr lang="en-US" b="1" dirty="0"/>
              <a:t>: </a:t>
            </a:r>
            <a:r>
              <a:rPr lang="en-US" dirty="0" err="1"/>
              <a:t>AirSim</a:t>
            </a:r>
            <a:r>
              <a:rPr lang="en-US" dirty="0"/>
              <a:t>, Microsoft </a:t>
            </a:r>
            <a:r>
              <a:rPr lang="en-US" dirty="0" err="1"/>
              <a:t>tarafından</a:t>
            </a:r>
            <a:r>
              <a:rPr lang="en-US" dirty="0"/>
              <a:t> </a:t>
            </a:r>
            <a:r>
              <a:rPr lang="en-US" dirty="0" err="1"/>
              <a:t>geliştirilen</a:t>
            </a:r>
            <a:r>
              <a:rPr lang="en-US" dirty="0"/>
              <a:t> </a:t>
            </a:r>
            <a:r>
              <a:rPr lang="en-US" dirty="0" err="1"/>
              <a:t>bir</a:t>
            </a:r>
            <a:r>
              <a:rPr lang="en-US" dirty="0"/>
              <a:t> </a:t>
            </a:r>
            <a:r>
              <a:rPr lang="en-US" dirty="0" err="1"/>
              <a:t>simülatördür</a:t>
            </a:r>
            <a:r>
              <a:rPr lang="en-US" dirty="0"/>
              <a:t> </a:t>
            </a:r>
            <a:r>
              <a:rPr lang="en-US" dirty="0" err="1"/>
              <a:t>ve</a:t>
            </a:r>
            <a:r>
              <a:rPr lang="en-US" dirty="0"/>
              <a:t> </a:t>
            </a:r>
            <a:r>
              <a:rPr lang="en-US" dirty="0" err="1"/>
              <a:t>özellikle</a:t>
            </a:r>
            <a:r>
              <a:rPr lang="en-US" dirty="0"/>
              <a:t> </a:t>
            </a:r>
            <a:r>
              <a:rPr lang="en-US" dirty="0" err="1"/>
              <a:t>otonom</a:t>
            </a:r>
            <a:r>
              <a:rPr lang="en-US" dirty="0"/>
              <a:t> </a:t>
            </a:r>
            <a:r>
              <a:rPr lang="en-US" dirty="0" err="1"/>
              <a:t>araçlar</a:t>
            </a:r>
            <a:r>
              <a:rPr lang="en-US" dirty="0"/>
              <a:t> </a:t>
            </a:r>
            <a:r>
              <a:rPr lang="en-US" dirty="0" err="1"/>
              <a:t>ile</a:t>
            </a:r>
            <a:r>
              <a:rPr lang="en-US" dirty="0"/>
              <a:t> </a:t>
            </a:r>
            <a:r>
              <a:rPr lang="en-US" dirty="0" err="1"/>
              <a:t>droneları</a:t>
            </a:r>
            <a:r>
              <a:rPr lang="en-US" dirty="0"/>
              <a:t> </a:t>
            </a:r>
            <a:r>
              <a:rPr lang="en-US" dirty="0" err="1"/>
              <a:t>eğitmek</a:t>
            </a:r>
            <a:r>
              <a:rPr lang="en-US" dirty="0"/>
              <a:t> </a:t>
            </a:r>
            <a:r>
              <a:rPr lang="en-US" dirty="0" err="1"/>
              <a:t>için</a:t>
            </a:r>
            <a:r>
              <a:rPr lang="en-US" dirty="0"/>
              <a:t> </a:t>
            </a:r>
            <a:r>
              <a:rPr lang="en-US" dirty="0" err="1"/>
              <a:t>kullanılır</a:t>
            </a:r>
            <a:r>
              <a:rPr lang="en-US" dirty="0"/>
              <a:t>. 3D </a:t>
            </a:r>
            <a:r>
              <a:rPr lang="en-US" dirty="0" err="1"/>
              <a:t>sanal</a:t>
            </a:r>
            <a:r>
              <a:rPr lang="en-US" dirty="0"/>
              <a:t> </a:t>
            </a:r>
            <a:r>
              <a:rPr lang="en-US" dirty="0" err="1"/>
              <a:t>ortamda</a:t>
            </a:r>
            <a:r>
              <a:rPr lang="en-US" dirty="0"/>
              <a:t> </a:t>
            </a:r>
            <a:r>
              <a:rPr lang="en-US" dirty="0" err="1"/>
              <a:t>araçların</a:t>
            </a:r>
            <a:r>
              <a:rPr lang="en-US" dirty="0"/>
              <a:t> </a:t>
            </a:r>
            <a:r>
              <a:rPr lang="en-US" dirty="0" err="1"/>
              <a:t>hareket</a:t>
            </a:r>
            <a:r>
              <a:rPr lang="en-US" dirty="0"/>
              <a:t> </a:t>
            </a:r>
            <a:r>
              <a:rPr lang="en-US" dirty="0" err="1"/>
              <a:t>etmesini</a:t>
            </a:r>
            <a:r>
              <a:rPr lang="en-US" dirty="0"/>
              <a:t> </a:t>
            </a:r>
            <a:r>
              <a:rPr lang="en-US" dirty="0" err="1"/>
              <a:t>simüle</a:t>
            </a:r>
            <a:r>
              <a:rPr lang="en-US" dirty="0"/>
              <a:t> </a:t>
            </a:r>
            <a:r>
              <a:rPr lang="en-US" dirty="0" err="1"/>
              <a:t>eder</a:t>
            </a:r>
            <a:r>
              <a:rPr lang="en-US" dirty="0"/>
              <a:t> </a:t>
            </a:r>
            <a:r>
              <a:rPr lang="en-US" dirty="0" err="1"/>
              <a:t>ve</a:t>
            </a:r>
            <a:r>
              <a:rPr lang="en-US" dirty="0"/>
              <a:t> </a:t>
            </a:r>
            <a:r>
              <a:rPr lang="en-US" dirty="0" err="1"/>
              <a:t>çeşitli</a:t>
            </a:r>
            <a:r>
              <a:rPr lang="en-US" dirty="0"/>
              <a:t> </a:t>
            </a:r>
            <a:r>
              <a:rPr lang="en-US" dirty="0" err="1"/>
              <a:t>hava</a:t>
            </a:r>
            <a:r>
              <a:rPr lang="en-US" dirty="0"/>
              <a:t> </a:t>
            </a:r>
            <a:r>
              <a:rPr lang="en-US" dirty="0" err="1"/>
              <a:t>koşullarında</a:t>
            </a:r>
            <a:r>
              <a:rPr lang="en-US" dirty="0"/>
              <a:t> </a:t>
            </a:r>
            <a:r>
              <a:rPr lang="en-US" dirty="0" err="1"/>
              <a:t>eğitim</a:t>
            </a:r>
            <a:r>
              <a:rPr lang="en-US" dirty="0"/>
              <a:t> </a:t>
            </a:r>
            <a:r>
              <a:rPr lang="en-US" dirty="0" err="1"/>
              <a:t>yapmayı</a:t>
            </a:r>
            <a:r>
              <a:rPr lang="en-US" dirty="0"/>
              <a:t> </a:t>
            </a:r>
            <a:r>
              <a:rPr lang="en-US" dirty="0" err="1"/>
              <a:t>sağlar</a:t>
            </a:r>
            <a:r>
              <a:rPr lang="en-US" dirty="0"/>
              <a:t>.</a:t>
            </a:r>
          </a:p>
          <a:p>
            <a:pPr marL="25400" indent="0">
              <a:buClr>
                <a:schemeClr val="bg1"/>
              </a:buClr>
              <a:buNone/>
            </a:pPr>
            <a:endParaRPr lang="en-US" dirty="0"/>
          </a:p>
          <a:p>
            <a:pPr>
              <a:buClr>
                <a:schemeClr val="bg1"/>
              </a:buClr>
            </a:pPr>
            <a:endParaRPr lang="en-US" dirty="0"/>
          </a:p>
        </p:txBody>
      </p:sp>
    </p:spTree>
    <p:extLst>
      <p:ext uri="{BB962C8B-B14F-4D97-AF65-F5344CB8AC3E}">
        <p14:creationId xmlns:p14="http://schemas.microsoft.com/office/powerpoint/2010/main" val="89876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fontScale="90000"/>
          </a:bodyPr>
          <a:lstStyle/>
          <a:p>
            <a:pPr algn="l"/>
            <a:r>
              <a:rPr lang="en-US" dirty="0"/>
              <a:t> </a:t>
            </a:r>
            <a:r>
              <a:rPr lang="en-US" dirty="0" err="1"/>
              <a:t>Simülasyon</a:t>
            </a:r>
            <a:r>
              <a:rPr lang="en-US" dirty="0"/>
              <a:t> </a:t>
            </a:r>
            <a:r>
              <a:rPr lang="en-US" dirty="0" err="1"/>
              <a:t>Tabanlı</a:t>
            </a:r>
            <a:r>
              <a:rPr lang="en-US" dirty="0"/>
              <a:t> </a:t>
            </a:r>
            <a:r>
              <a:rPr lang="en-US" dirty="0" err="1"/>
              <a:t>Eğitim</a:t>
            </a:r>
            <a:r>
              <a:rPr lang="en-US" dirty="0"/>
              <a:t> </a:t>
            </a:r>
            <a:r>
              <a:rPr lang="en-US" dirty="0" err="1"/>
              <a:t>Yöntemleri</a:t>
            </a:r>
            <a:r>
              <a:rPr lang="en-US" dirty="0"/>
              <a:t> (CARLA, </a:t>
            </a:r>
            <a:r>
              <a:rPr lang="en-US" dirty="0" err="1"/>
              <a:t>AirSim</a:t>
            </a:r>
            <a:r>
              <a:rPr lang="en-US" dirty="0"/>
              <a:t>)</a:t>
            </a:r>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a:t>
            </a:r>
            <a:r>
              <a:rPr lang="en-US" dirty="0" err="1"/>
              <a:t>Simülasyon</a:t>
            </a:r>
            <a:r>
              <a:rPr lang="en-US" dirty="0"/>
              <a:t> </a:t>
            </a:r>
            <a:r>
              <a:rPr lang="en-US" dirty="0" err="1"/>
              <a:t>tabanlı</a:t>
            </a:r>
            <a:r>
              <a:rPr lang="en-US" dirty="0"/>
              <a:t> </a:t>
            </a:r>
            <a:r>
              <a:rPr lang="en-US" dirty="0" err="1"/>
              <a:t>eğitim</a:t>
            </a:r>
            <a:r>
              <a:rPr lang="en-US" dirty="0"/>
              <a:t>, </a:t>
            </a:r>
            <a:r>
              <a:rPr lang="en-US" dirty="0" err="1"/>
              <a:t>araçların</a:t>
            </a:r>
            <a:r>
              <a:rPr lang="en-US" dirty="0"/>
              <a:t> </a:t>
            </a:r>
            <a:r>
              <a:rPr lang="en-US" dirty="0" err="1"/>
              <a:t>farklı</a:t>
            </a:r>
            <a:r>
              <a:rPr lang="en-US" dirty="0"/>
              <a:t> </a:t>
            </a:r>
            <a:r>
              <a:rPr lang="en-US" dirty="0" err="1"/>
              <a:t>yol</a:t>
            </a:r>
            <a:r>
              <a:rPr lang="en-US" dirty="0"/>
              <a:t> </a:t>
            </a:r>
            <a:r>
              <a:rPr lang="en-US" dirty="0" err="1"/>
              <a:t>senaryolarında</a:t>
            </a:r>
            <a:r>
              <a:rPr lang="en-US" dirty="0"/>
              <a:t> </a:t>
            </a:r>
            <a:r>
              <a:rPr lang="en-US" dirty="0" err="1"/>
              <a:t>nasıl</a:t>
            </a:r>
            <a:r>
              <a:rPr lang="en-US" dirty="0"/>
              <a:t> </a:t>
            </a:r>
            <a:r>
              <a:rPr lang="en-US" dirty="0" err="1"/>
              <a:t>tepki</a:t>
            </a:r>
            <a:r>
              <a:rPr lang="en-US" dirty="0"/>
              <a:t> </a:t>
            </a:r>
            <a:r>
              <a:rPr lang="en-US" dirty="0" err="1"/>
              <a:t>vereceğini</a:t>
            </a:r>
            <a:r>
              <a:rPr lang="en-US" dirty="0"/>
              <a:t> </a:t>
            </a:r>
            <a:r>
              <a:rPr lang="en-US" dirty="0" err="1"/>
              <a:t>öğrenmelerine</a:t>
            </a:r>
            <a:r>
              <a:rPr lang="en-US" dirty="0"/>
              <a:t> </a:t>
            </a:r>
            <a:r>
              <a:rPr lang="en-US" dirty="0" err="1"/>
              <a:t>ve</a:t>
            </a:r>
            <a:r>
              <a:rPr lang="en-US" dirty="0"/>
              <a:t> </a:t>
            </a:r>
            <a:r>
              <a:rPr lang="en-US" dirty="0" err="1"/>
              <a:t>gerçek</a:t>
            </a:r>
            <a:r>
              <a:rPr lang="en-US" dirty="0"/>
              <a:t> </a:t>
            </a:r>
            <a:r>
              <a:rPr lang="en-US" dirty="0" err="1"/>
              <a:t>dünya</a:t>
            </a:r>
            <a:r>
              <a:rPr lang="en-US" dirty="0"/>
              <a:t> </a:t>
            </a:r>
            <a:r>
              <a:rPr lang="en-US" dirty="0" err="1"/>
              <a:t>verileri</a:t>
            </a:r>
            <a:r>
              <a:rPr lang="en-US" dirty="0"/>
              <a:t> </a:t>
            </a:r>
            <a:r>
              <a:rPr lang="en-US" dirty="0" err="1"/>
              <a:t>olmadan</a:t>
            </a:r>
            <a:r>
              <a:rPr lang="en-US" dirty="0"/>
              <a:t> </a:t>
            </a:r>
            <a:r>
              <a:rPr lang="en-US" dirty="0" err="1"/>
              <a:t>pratik</a:t>
            </a:r>
            <a:r>
              <a:rPr lang="en-US" dirty="0"/>
              <a:t> </a:t>
            </a:r>
            <a:r>
              <a:rPr lang="en-US" dirty="0" err="1"/>
              <a:t>yapmalarına</a:t>
            </a:r>
            <a:r>
              <a:rPr lang="en-US" dirty="0"/>
              <a:t> </a:t>
            </a:r>
            <a:r>
              <a:rPr lang="en-US" dirty="0" err="1"/>
              <a:t>olanak</a:t>
            </a:r>
            <a:r>
              <a:rPr lang="en-US" dirty="0"/>
              <a:t> </a:t>
            </a:r>
            <a:r>
              <a:rPr lang="en-US" dirty="0" err="1"/>
              <a:t>sağlar</a:t>
            </a:r>
            <a:r>
              <a:rPr lang="en-US" dirty="0"/>
              <a:t>. Bu </a:t>
            </a:r>
            <a:r>
              <a:rPr lang="en-US" dirty="0" err="1"/>
              <a:t>tür</a:t>
            </a:r>
            <a:r>
              <a:rPr lang="en-US" dirty="0"/>
              <a:t> </a:t>
            </a:r>
            <a:r>
              <a:rPr lang="en-US" dirty="0" err="1"/>
              <a:t>ortamlar</a:t>
            </a:r>
            <a:r>
              <a:rPr lang="en-US" dirty="0"/>
              <a:t>, </a:t>
            </a:r>
            <a:r>
              <a:rPr lang="en-US" dirty="0" err="1"/>
              <a:t>araçların</a:t>
            </a:r>
            <a:r>
              <a:rPr lang="en-US" dirty="0"/>
              <a:t> </a:t>
            </a:r>
            <a:r>
              <a:rPr lang="en-US" dirty="0" err="1"/>
              <a:t>çevresel</a:t>
            </a:r>
            <a:r>
              <a:rPr lang="en-US" dirty="0"/>
              <a:t> </a:t>
            </a:r>
            <a:r>
              <a:rPr lang="en-US" dirty="0" err="1"/>
              <a:t>faktörlere</a:t>
            </a:r>
            <a:r>
              <a:rPr lang="en-US" dirty="0"/>
              <a:t> </a:t>
            </a:r>
            <a:r>
              <a:rPr lang="en-US" dirty="0" err="1"/>
              <a:t>adapte</a:t>
            </a:r>
            <a:r>
              <a:rPr lang="en-US" dirty="0"/>
              <a:t> </a:t>
            </a:r>
            <a:r>
              <a:rPr lang="en-US" dirty="0" err="1"/>
              <a:t>olabilmesi</a:t>
            </a:r>
            <a:r>
              <a:rPr lang="en-US" dirty="0"/>
              <a:t> </a:t>
            </a:r>
            <a:r>
              <a:rPr lang="en-US" dirty="0" err="1"/>
              <a:t>için</a:t>
            </a:r>
            <a:r>
              <a:rPr lang="en-US" dirty="0"/>
              <a:t> </a:t>
            </a:r>
            <a:r>
              <a:rPr lang="en-US" dirty="0" err="1"/>
              <a:t>zengin</a:t>
            </a:r>
            <a:r>
              <a:rPr lang="en-US" dirty="0"/>
              <a:t> </a:t>
            </a:r>
            <a:r>
              <a:rPr lang="en-US" dirty="0" err="1"/>
              <a:t>ve</a:t>
            </a:r>
            <a:r>
              <a:rPr lang="en-US" dirty="0"/>
              <a:t> </a:t>
            </a:r>
            <a:r>
              <a:rPr lang="en-US" dirty="0" err="1"/>
              <a:t>güvenli</a:t>
            </a:r>
            <a:r>
              <a:rPr lang="en-US" dirty="0"/>
              <a:t> </a:t>
            </a:r>
            <a:r>
              <a:rPr lang="en-US" dirty="0" err="1"/>
              <a:t>bir</a:t>
            </a:r>
            <a:r>
              <a:rPr lang="en-US" dirty="0"/>
              <a:t> </a:t>
            </a:r>
            <a:r>
              <a:rPr lang="en-US" dirty="0" err="1"/>
              <a:t>öğrenme</a:t>
            </a:r>
            <a:r>
              <a:rPr lang="en-US" dirty="0"/>
              <a:t> </a:t>
            </a:r>
            <a:r>
              <a:rPr lang="en-US" dirty="0" err="1"/>
              <a:t>alanı</a:t>
            </a:r>
            <a:r>
              <a:rPr lang="en-US" dirty="0"/>
              <a:t> </a:t>
            </a:r>
            <a:r>
              <a:rPr lang="en-US" dirty="0" err="1"/>
              <a:t>sunar</a:t>
            </a:r>
            <a:r>
              <a:rPr lang="en-US" dirty="0"/>
              <a:t>.</a:t>
            </a:r>
          </a:p>
          <a:p>
            <a:pPr marL="25400" indent="0">
              <a:buClr>
                <a:schemeClr val="bg1"/>
              </a:buClr>
              <a:buNone/>
            </a:pPr>
            <a:endParaRPr lang="en-US" dirty="0"/>
          </a:p>
          <a:p>
            <a:pPr>
              <a:buClr>
                <a:schemeClr val="bg1"/>
              </a:buClr>
            </a:pPr>
            <a:endParaRPr lang="en-US" dirty="0"/>
          </a:p>
        </p:txBody>
      </p:sp>
    </p:spTree>
    <p:extLst>
      <p:ext uri="{BB962C8B-B14F-4D97-AF65-F5344CB8AC3E}">
        <p14:creationId xmlns:p14="http://schemas.microsoft.com/office/powerpoint/2010/main" val="1629980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a:bodyPr>
          <a:lstStyle/>
          <a:p>
            <a:pPr algn="l"/>
            <a:r>
              <a:rPr lang="en-US" dirty="0"/>
              <a:t> </a:t>
            </a:r>
            <a:r>
              <a:rPr lang="en-US" dirty="0" err="1"/>
              <a:t>Gerçek</a:t>
            </a:r>
            <a:r>
              <a:rPr lang="en-US" dirty="0"/>
              <a:t> </a:t>
            </a:r>
            <a:r>
              <a:rPr lang="en-US" dirty="0" err="1"/>
              <a:t>Dünya</a:t>
            </a:r>
            <a:r>
              <a:rPr lang="en-US" dirty="0"/>
              <a:t> </a:t>
            </a:r>
            <a:r>
              <a:rPr lang="en-US" dirty="0" err="1"/>
              <a:t>Verisi</a:t>
            </a:r>
            <a:r>
              <a:rPr lang="en-US" dirty="0"/>
              <a:t> </a:t>
            </a:r>
            <a:r>
              <a:rPr lang="en-US" dirty="0" err="1"/>
              <a:t>ile</a:t>
            </a:r>
            <a:r>
              <a:rPr lang="en-US" dirty="0"/>
              <a:t> </a:t>
            </a:r>
            <a:r>
              <a:rPr lang="en-US" dirty="0" err="1"/>
              <a:t>Öğrenme</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a:t>
            </a:r>
            <a:r>
              <a:rPr lang="en-US" dirty="0" err="1"/>
              <a:t>Gerçek</a:t>
            </a:r>
            <a:r>
              <a:rPr lang="en-US" dirty="0"/>
              <a:t> </a:t>
            </a:r>
            <a:r>
              <a:rPr lang="en-US" dirty="0" err="1"/>
              <a:t>dünya</a:t>
            </a:r>
            <a:r>
              <a:rPr lang="en-US" dirty="0"/>
              <a:t> </a:t>
            </a:r>
            <a:r>
              <a:rPr lang="en-US" dirty="0" err="1"/>
              <a:t>verisi</a:t>
            </a:r>
            <a:r>
              <a:rPr lang="en-US" dirty="0"/>
              <a:t>, </a:t>
            </a:r>
            <a:r>
              <a:rPr lang="en-US" dirty="0" err="1"/>
              <a:t>otonom</a:t>
            </a:r>
            <a:r>
              <a:rPr lang="en-US" dirty="0"/>
              <a:t> </a:t>
            </a:r>
            <a:r>
              <a:rPr lang="en-US" dirty="0" err="1"/>
              <a:t>araçların</a:t>
            </a:r>
            <a:r>
              <a:rPr lang="en-US" dirty="0"/>
              <a:t> </a:t>
            </a:r>
            <a:r>
              <a:rPr lang="en-US" dirty="0" err="1"/>
              <a:t>yol</a:t>
            </a:r>
            <a:r>
              <a:rPr lang="en-US" dirty="0"/>
              <a:t> </a:t>
            </a:r>
            <a:r>
              <a:rPr lang="en-US" dirty="0" err="1"/>
              <a:t>planlamasında</a:t>
            </a:r>
            <a:r>
              <a:rPr lang="en-US" dirty="0"/>
              <a:t> </a:t>
            </a:r>
            <a:r>
              <a:rPr lang="en-US" dirty="0" err="1"/>
              <a:t>ve</a:t>
            </a:r>
            <a:r>
              <a:rPr lang="en-US" dirty="0"/>
              <a:t> </a:t>
            </a:r>
            <a:r>
              <a:rPr lang="en-US" dirty="0" err="1"/>
              <a:t>karar</a:t>
            </a:r>
            <a:r>
              <a:rPr lang="en-US" dirty="0"/>
              <a:t> </a:t>
            </a:r>
            <a:r>
              <a:rPr lang="en-US" dirty="0" err="1"/>
              <a:t>verme</a:t>
            </a:r>
            <a:r>
              <a:rPr lang="en-US" dirty="0"/>
              <a:t> </a:t>
            </a:r>
            <a:r>
              <a:rPr lang="en-US" dirty="0" err="1"/>
              <a:t>süreçlerinde</a:t>
            </a:r>
            <a:r>
              <a:rPr lang="en-US" dirty="0"/>
              <a:t> </a:t>
            </a:r>
            <a:r>
              <a:rPr lang="en-US" dirty="0" err="1"/>
              <a:t>önemli</a:t>
            </a:r>
            <a:r>
              <a:rPr lang="en-US" dirty="0"/>
              <a:t> </a:t>
            </a:r>
            <a:r>
              <a:rPr lang="en-US" dirty="0" err="1"/>
              <a:t>bir</a:t>
            </a:r>
            <a:r>
              <a:rPr lang="en-US" dirty="0"/>
              <a:t> </a:t>
            </a:r>
            <a:r>
              <a:rPr lang="en-US" dirty="0" err="1"/>
              <a:t>rol</a:t>
            </a:r>
            <a:r>
              <a:rPr lang="en-US" dirty="0"/>
              <a:t> </a:t>
            </a:r>
            <a:r>
              <a:rPr lang="en-US" dirty="0" err="1"/>
              <a:t>oynar</a:t>
            </a:r>
            <a:r>
              <a:rPr lang="en-US" dirty="0"/>
              <a:t>. </a:t>
            </a:r>
            <a:r>
              <a:rPr lang="en-US" dirty="0" err="1"/>
              <a:t>Gerçek</a:t>
            </a:r>
            <a:r>
              <a:rPr lang="en-US" dirty="0"/>
              <a:t> </a:t>
            </a:r>
            <a:r>
              <a:rPr lang="en-US" dirty="0" err="1"/>
              <a:t>dünya</a:t>
            </a:r>
            <a:r>
              <a:rPr lang="en-US" dirty="0"/>
              <a:t> </a:t>
            </a:r>
            <a:r>
              <a:rPr lang="en-US" dirty="0" err="1"/>
              <a:t>verileriyle</a:t>
            </a:r>
            <a:r>
              <a:rPr lang="en-US" dirty="0"/>
              <a:t> </a:t>
            </a:r>
            <a:r>
              <a:rPr lang="en-US" dirty="0" err="1"/>
              <a:t>öğrenme</a:t>
            </a:r>
            <a:r>
              <a:rPr lang="en-US" dirty="0"/>
              <a:t>, </a:t>
            </a:r>
            <a:r>
              <a:rPr lang="en-US" dirty="0" err="1"/>
              <a:t>simülasyonlarda</a:t>
            </a:r>
            <a:r>
              <a:rPr lang="en-US" dirty="0"/>
              <a:t> </a:t>
            </a:r>
            <a:r>
              <a:rPr lang="en-US" dirty="0" err="1"/>
              <a:t>öğrenilen</a:t>
            </a:r>
            <a:r>
              <a:rPr lang="en-US" dirty="0"/>
              <a:t> </a:t>
            </a:r>
            <a:r>
              <a:rPr lang="en-US" dirty="0" err="1"/>
              <a:t>bilgilerin</a:t>
            </a:r>
            <a:r>
              <a:rPr lang="en-US" dirty="0"/>
              <a:t> </a:t>
            </a:r>
            <a:r>
              <a:rPr lang="en-US" dirty="0" err="1"/>
              <a:t>pratikte</a:t>
            </a:r>
            <a:r>
              <a:rPr lang="en-US" dirty="0"/>
              <a:t> </a:t>
            </a:r>
            <a:r>
              <a:rPr lang="en-US" dirty="0" err="1"/>
              <a:t>doğruluğunu</a:t>
            </a:r>
            <a:r>
              <a:rPr lang="en-US" dirty="0"/>
              <a:t> test </a:t>
            </a:r>
            <a:r>
              <a:rPr lang="en-US" dirty="0" err="1"/>
              <a:t>etme</a:t>
            </a:r>
            <a:r>
              <a:rPr lang="en-US" dirty="0"/>
              <a:t> </a:t>
            </a:r>
            <a:r>
              <a:rPr lang="en-US" dirty="0" err="1"/>
              <a:t>ve</a:t>
            </a:r>
            <a:r>
              <a:rPr lang="en-US" dirty="0"/>
              <a:t> </a:t>
            </a:r>
            <a:r>
              <a:rPr lang="en-US" dirty="0" err="1"/>
              <a:t>geliştirme</a:t>
            </a:r>
            <a:r>
              <a:rPr lang="en-US" dirty="0"/>
              <a:t> </a:t>
            </a:r>
            <a:r>
              <a:rPr lang="en-US" dirty="0" err="1"/>
              <a:t>fırsatı</a:t>
            </a:r>
            <a:r>
              <a:rPr lang="en-US" dirty="0"/>
              <a:t> </a:t>
            </a:r>
            <a:r>
              <a:rPr lang="en-US" dirty="0" err="1"/>
              <a:t>sunar</a:t>
            </a:r>
            <a:r>
              <a:rPr lang="en-US" dirty="0"/>
              <a:t>. Bu </a:t>
            </a:r>
            <a:r>
              <a:rPr lang="en-US" dirty="0" err="1"/>
              <a:t>süreç</a:t>
            </a:r>
            <a:r>
              <a:rPr lang="en-US" dirty="0"/>
              <a:t>, “model </a:t>
            </a:r>
            <a:r>
              <a:rPr lang="en-US" dirty="0" err="1"/>
              <a:t>güncellemeleri</a:t>
            </a:r>
            <a:r>
              <a:rPr lang="en-US" dirty="0"/>
              <a:t>”, “</a:t>
            </a:r>
            <a:r>
              <a:rPr lang="en-US" dirty="0" err="1"/>
              <a:t>adaptasyon</a:t>
            </a:r>
            <a:r>
              <a:rPr lang="en-US" dirty="0"/>
              <a:t>” </a:t>
            </a:r>
            <a:r>
              <a:rPr lang="en-US" dirty="0" err="1"/>
              <a:t>ve</a:t>
            </a:r>
            <a:r>
              <a:rPr lang="en-US" dirty="0"/>
              <a:t> “</a:t>
            </a:r>
            <a:r>
              <a:rPr lang="en-US" dirty="0" err="1"/>
              <a:t>optimizasyon</a:t>
            </a:r>
            <a:r>
              <a:rPr lang="en-US" dirty="0"/>
              <a:t>” </a:t>
            </a:r>
            <a:r>
              <a:rPr lang="en-US" dirty="0" err="1"/>
              <a:t>açısından</a:t>
            </a:r>
            <a:r>
              <a:rPr lang="en-US" dirty="0"/>
              <a:t> </a:t>
            </a:r>
            <a:r>
              <a:rPr lang="en-US" dirty="0" err="1"/>
              <a:t>kritik</a:t>
            </a:r>
            <a:r>
              <a:rPr lang="en-US" dirty="0"/>
              <a:t> </a:t>
            </a:r>
            <a:r>
              <a:rPr lang="en-US" dirty="0" err="1"/>
              <a:t>öneme</a:t>
            </a:r>
            <a:r>
              <a:rPr lang="en-US" dirty="0"/>
              <a:t> </a:t>
            </a:r>
            <a:r>
              <a:rPr lang="en-US" dirty="0" err="1"/>
              <a:t>sahiptir</a:t>
            </a:r>
            <a:r>
              <a:rPr lang="en-US" dirty="0"/>
              <a:t>.</a:t>
            </a:r>
          </a:p>
          <a:p>
            <a:pPr marL="25400" indent="0">
              <a:buClr>
                <a:schemeClr val="bg1"/>
              </a:buClr>
              <a:buNone/>
            </a:pPr>
            <a:endParaRPr lang="en-US" dirty="0"/>
          </a:p>
          <a:p>
            <a:pPr>
              <a:buClr>
                <a:schemeClr val="bg1"/>
              </a:buClr>
            </a:pPr>
            <a:endParaRPr lang="en-US" dirty="0"/>
          </a:p>
        </p:txBody>
      </p:sp>
    </p:spTree>
    <p:extLst>
      <p:ext uri="{BB962C8B-B14F-4D97-AF65-F5344CB8AC3E}">
        <p14:creationId xmlns:p14="http://schemas.microsoft.com/office/powerpoint/2010/main" val="418959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613453" y="3799124"/>
            <a:ext cx="8418039" cy="1625060"/>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tr-TR" sz="8800" dirty="0">
                <a:solidFill>
                  <a:schemeClr val="tx2"/>
                </a:solidFill>
                <a:latin typeface="Archivo Black" panose="020B0604020202020204" charset="0"/>
              </a:rPr>
              <a:t>Gir</a:t>
            </a:r>
            <a:r>
              <a:rPr lang="en-GB" sz="8800" dirty="0" err="1">
                <a:solidFill>
                  <a:schemeClr val="tx2"/>
                </a:solidFill>
                <a:latin typeface="Archivo Black" panose="020B0604020202020204" charset="0"/>
              </a:rPr>
              <a:t>i</a:t>
            </a:r>
            <a:r>
              <a:rPr lang="tr-TR" sz="8800" dirty="0">
                <a:solidFill>
                  <a:schemeClr val="tx2"/>
                </a:solidFill>
                <a:latin typeface="Archivo Black" panose="020B0604020202020204" charset="0"/>
              </a:rPr>
              <a:t>ş</a:t>
            </a:r>
            <a:endParaRPr sz="8800" dirty="0">
              <a:solidFill>
                <a:schemeClr val="tx2"/>
              </a:solidFill>
              <a:latin typeface="Archivo Black" panose="020B0604020202020204" charset="0"/>
            </a:endParaRPr>
          </a:p>
        </p:txBody>
      </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37664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b="0" i="0" u="none" strike="noStrike" cap="none" dirty="0">
                <a:solidFill>
                  <a:srgbClr val="0F1A38"/>
                </a:solidFill>
                <a:latin typeface="Archivo Black"/>
                <a:ea typeface="Archivo Black"/>
                <a:cs typeface="Archivo Black"/>
                <a:sym typeface="Archivo Black"/>
              </a:rPr>
              <a:t>1</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432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500"/>
                                  </p:stCondLst>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ppt_w</p:attrName>
                                        </p:attrNameLst>
                                      </p:cBhvr>
                                      <p:tavLst>
                                        <p:tav tm="0">
                                          <p:val>
                                            <p:fltVal val="0"/>
                                          </p:val>
                                        </p:tav>
                                        <p:tav tm="100000">
                                          <p:val>
                                            <p:strVal val="#ppt_w"/>
                                          </p:val>
                                        </p:tav>
                                      </p:tavLst>
                                    </p:anim>
                                    <p:anim calcmode="lin" valueType="num">
                                      <p:cBhvr>
                                        <p:cTn id="15" dur="500" fill="hold"/>
                                        <p:tgtEl>
                                          <p:spTgt spid="103"/>
                                        </p:tgtEl>
                                        <p:attrNameLst>
                                          <p:attrName>ppt_h</p:attrName>
                                        </p:attrNameLst>
                                      </p:cBhvr>
                                      <p:tavLst>
                                        <p:tav tm="0">
                                          <p:val>
                                            <p:fltVal val="0"/>
                                          </p:val>
                                        </p:tav>
                                        <p:tav tm="100000">
                                          <p:val>
                                            <p:strVal val="#ppt_h"/>
                                          </p:val>
                                        </p:tav>
                                      </p:tavLst>
                                    </p:anim>
                                    <p:animEffect transition="in" filter="fade">
                                      <p:cBhvr>
                                        <p:cTn id="16" dur="500"/>
                                        <p:tgtEl>
                                          <p:spTgt spid="10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a:bodyPr>
          <a:lstStyle/>
          <a:p>
            <a:pPr algn="l"/>
            <a:r>
              <a:rPr lang="en-US" dirty="0"/>
              <a:t> </a:t>
            </a:r>
            <a:r>
              <a:rPr lang="en-US" dirty="0" err="1"/>
              <a:t>Gerçek</a:t>
            </a:r>
            <a:r>
              <a:rPr lang="en-US" dirty="0"/>
              <a:t> </a:t>
            </a:r>
            <a:r>
              <a:rPr lang="en-US" dirty="0" err="1"/>
              <a:t>Dünya</a:t>
            </a:r>
            <a:r>
              <a:rPr lang="en-US" dirty="0"/>
              <a:t> </a:t>
            </a:r>
            <a:r>
              <a:rPr lang="en-US" dirty="0" err="1"/>
              <a:t>Verisi</a:t>
            </a:r>
            <a:r>
              <a:rPr lang="en-US" dirty="0"/>
              <a:t> </a:t>
            </a:r>
            <a:r>
              <a:rPr lang="en-US" dirty="0" err="1"/>
              <a:t>ile</a:t>
            </a:r>
            <a:r>
              <a:rPr lang="en-US" dirty="0"/>
              <a:t> </a:t>
            </a:r>
            <a:r>
              <a:rPr lang="en-US" dirty="0" err="1"/>
              <a:t>Öğrenme</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lnSpcReduction="10000"/>
          </a:bodyPr>
          <a:lstStyle/>
          <a:p>
            <a:pPr marL="539750" indent="-514350">
              <a:buClr>
                <a:schemeClr val="bg1"/>
              </a:buClr>
              <a:buFont typeface="+mj-lt"/>
              <a:buAutoNum type="arabicPeriod"/>
            </a:pPr>
            <a:r>
              <a:rPr lang="en-US" b="1" dirty="0"/>
              <a:t>Veri </a:t>
            </a:r>
            <a:r>
              <a:rPr lang="en-US" b="1" dirty="0" err="1"/>
              <a:t>Toplama</a:t>
            </a:r>
            <a:r>
              <a:rPr lang="en-US" dirty="0"/>
              <a:t>: </a:t>
            </a:r>
            <a:r>
              <a:rPr lang="en-US" dirty="0" err="1"/>
              <a:t>Gerçek</a:t>
            </a:r>
            <a:r>
              <a:rPr lang="en-US" dirty="0"/>
              <a:t> </a:t>
            </a:r>
            <a:r>
              <a:rPr lang="en-US" dirty="0" err="1"/>
              <a:t>dünya</a:t>
            </a:r>
            <a:r>
              <a:rPr lang="en-US" dirty="0"/>
              <a:t> </a:t>
            </a:r>
            <a:r>
              <a:rPr lang="en-US" dirty="0" err="1"/>
              <a:t>verisi</a:t>
            </a:r>
            <a:r>
              <a:rPr lang="en-US" dirty="0"/>
              <a:t>, </a:t>
            </a:r>
            <a:r>
              <a:rPr lang="en-US" dirty="0" err="1"/>
              <a:t>araçların</a:t>
            </a:r>
            <a:r>
              <a:rPr lang="en-US" dirty="0"/>
              <a:t> </a:t>
            </a:r>
            <a:r>
              <a:rPr lang="en-US" dirty="0" err="1"/>
              <a:t>sensörlerinden</a:t>
            </a:r>
            <a:r>
              <a:rPr lang="en-US" dirty="0"/>
              <a:t> (LiDAR, radar, </a:t>
            </a:r>
            <a:r>
              <a:rPr lang="en-US" dirty="0" err="1"/>
              <a:t>kameralar</a:t>
            </a:r>
            <a:r>
              <a:rPr lang="en-US" dirty="0"/>
              <a:t>, GPS vb.) </a:t>
            </a:r>
            <a:r>
              <a:rPr lang="en-US" dirty="0" err="1"/>
              <a:t>elde</a:t>
            </a:r>
            <a:r>
              <a:rPr lang="en-US" dirty="0"/>
              <a:t> </a:t>
            </a:r>
            <a:r>
              <a:rPr lang="en-US" dirty="0" err="1"/>
              <a:t>edilir</a:t>
            </a:r>
            <a:r>
              <a:rPr lang="en-US" dirty="0"/>
              <a:t>. Bu </a:t>
            </a:r>
            <a:r>
              <a:rPr lang="en-US" dirty="0" err="1"/>
              <a:t>veriler</a:t>
            </a:r>
            <a:r>
              <a:rPr lang="en-US" dirty="0"/>
              <a:t>, </a:t>
            </a:r>
            <a:r>
              <a:rPr lang="en-US" dirty="0" err="1"/>
              <a:t>aracın</a:t>
            </a:r>
            <a:r>
              <a:rPr lang="en-US" dirty="0"/>
              <a:t> </a:t>
            </a:r>
            <a:r>
              <a:rPr lang="en-US" dirty="0" err="1"/>
              <a:t>çevresi</a:t>
            </a:r>
            <a:r>
              <a:rPr lang="en-US" dirty="0"/>
              <a:t>, </a:t>
            </a:r>
            <a:r>
              <a:rPr lang="en-US" dirty="0" err="1"/>
              <a:t>yol</a:t>
            </a:r>
            <a:r>
              <a:rPr lang="en-US" dirty="0"/>
              <a:t> </a:t>
            </a:r>
            <a:r>
              <a:rPr lang="en-US" dirty="0" err="1"/>
              <a:t>durumları</a:t>
            </a:r>
            <a:r>
              <a:rPr lang="en-US" dirty="0"/>
              <a:t>, </a:t>
            </a:r>
            <a:r>
              <a:rPr lang="en-US" dirty="0" err="1"/>
              <a:t>diğer</a:t>
            </a:r>
            <a:r>
              <a:rPr lang="en-US" dirty="0"/>
              <a:t> </a:t>
            </a:r>
            <a:r>
              <a:rPr lang="en-US" dirty="0" err="1"/>
              <a:t>araçların</a:t>
            </a:r>
            <a:r>
              <a:rPr lang="en-US" dirty="0"/>
              <a:t> </a:t>
            </a:r>
            <a:r>
              <a:rPr lang="en-US" dirty="0" err="1"/>
              <a:t>hareketleri</a:t>
            </a:r>
            <a:r>
              <a:rPr lang="en-US" dirty="0"/>
              <a:t> </a:t>
            </a:r>
            <a:r>
              <a:rPr lang="en-US" dirty="0" err="1"/>
              <a:t>gibi</a:t>
            </a:r>
            <a:r>
              <a:rPr lang="en-US" dirty="0"/>
              <a:t> </a:t>
            </a:r>
            <a:r>
              <a:rPr lang="en-US" dirty="0" err="1"/>
              <a:t>faktörleri</a:t>
            </a:r>
            <a:r>
              <a:rPr lang="en-US" dirty="0"/>
              <a:t> </a:t>
            </a:r>
            <a:r>
              <a:rPr lang="en-US" dirty="0" err="1"/>
              <a:t>içerir</a:t>
            </a:r>
            <a:r>
              <a:rPr lang="en-US" dirty="0"/>
              <a:t>.</a:t>
            </a:r>
          </a:p>
          <a:p>
            <a:pPr marL="539750" indent="-514350">
              <a:buClr>
                <a:schemeClr val="bg1"/>
              </a:buClr>
              <a:buFont typeface="+mj-lt"/>
              <a:buAutoNum type="arabicPeriod"/>
            </a:pPr>
            <a:endParaRPr lang="en-US" dirty="0"/>
          </a:p>
          <a:p>
            <a:pPr marL="539750" indent="-514350">
              <a:buClr>
                <a:schemeClr val="bg1"/>
              </a:buClr>
              <a:buFont typeface="+mj-lt"/>
              <a:buAutoNum type="arabicPeriod"/>
            </a:pPr>
            <a:r>
              <a:rPr lang="en-US" b="1" dirty="0" err="1"/>
              <a:t>Gerçek</a:t>
            </a:r>
            <a:r>
              <a:rPr lang="en-US" b="1" dirty="0"/>
              <a:t> </a:t>
            </a:r>
            <a:r>
              <a:rPr lang="en-US" b="1" dirty="0" err="1"/>
              <a:t>Zamanlı</a:t>
            </a:r>
            <a:r>
              <a:rPr lang="en-US" b="1" dirty="0"/>
              <a:t> </a:t>
            </a:r>
            <a:r>
              <a:rPr lang="en-US" b="1" dirty="0" err="1"/>
              <a:t>Öğrenme</a:t>
            </a:r>
            <a:r>
              <a:rPr lang="en-US" dirty="0"/>
              <a:t>:  </a:t>
            </a:r>
            <a:r>
              <a:rPr lang="en-US" dirty="0" err="1"/>
              <a:t>Gerçek</a:t>
            </a:r>
            <a:r>
              <a:rPr lang="en-US" dirty="0"/>
              <a:t> </a:t>
            </a:r>
            <a:r>
              <a:rPr lang="en-US" dirty="0" err="1"/>
              <a:t>dünyada</a:t>
            </a:r>
            <a:r>
              <a:rPr lang="en-US" dirty="0"/>
              <a:t>, </a:t>
            </a:r>
            <a:r>
              <a:rPr lang="en-US" dirty="0" err="1"/>
              <a:t>araçlar</a:t>
            </a:r>
            <a:r>
              <a:rPr lang="en-US" dirty="0"/>
              <a:t> </a:t>
            </a:r>
            <a:r>
              <a:rPr lang="en-US" dirty="0" err="1"/>
              <a:t>sürekli</a:t>
            </a:r>
            <a:r>
              <a:rPr lang="en-US" dirty="0"/>
              <a:t> </a:t>
            </a:r>
            <a:r>
              <a:rPr lang="en-US" dirty="0" err="1"/>
              <a:t>olarak</a:t>
            </a:r>
            <a:r>
              <a:rPr lang="en-US" dirty="0"/>
              <a:t> </a:t>
            </a:r>
            <a:r>
              <a:rPr lang="en-US" dirty="0" err="1"/>
              <a:t>çevresel</a:t>
            </a:r>
            <a:r>
              <a:rPr lang="en-US" dirty="0"/>
              <a:t> </a:t>
            </a:r>
            <a:r>
              <a:rPr lang="en-US" dirty="0" err="1"/>
              <a:t>verileri</a:t>
            </a:r>
            <a:r>
              <a:rPr lang="en-US" dirty="0"/>
              <a:t> </a:t>
            </a:r>
            <a:r>
              <a:rPr lang="en-US" dirty="0" err="1"/>
              <a:t>toplar</a:t>
            </a:r>
            <a:r>
              <a:rPr lang="en-US" dirty="0"/>
              <a:t> </a:t>
            </a:r>
            <a:r>
              <a:rPr lang="en-US" dirty="0" err="1"/>
              <a:t>ve</a:t>
            </a:r>
            <a:r>
              <a:rPr lang="en-US" dirty="0"/>
              <a:t> </a:t>
            </a:r>
            <a:r>
              <a:rPr lang="en-US" dirty="0" err="1"/>
              <a:t>bu</a:t>
            </a:r>
            <a:r>
              <a:rPr lang="en-US" dirty="0"/>
              <a:t> </a:t>
            </a:r>
            <a:r>
              <a:rPr lang="en-US" dirty="0" err="1"/>
              <a:t>veriler</a:t>
            </a:r>
            <a:r>
              <a:rPr lang="en-US" dirty="0"/>
              <a:t> </a:t>
            </a:r>
            <a:r>
              <a:rPr lang="en-US" dirty="0" err="1"/>
              <a:t>üzerinden</a:t>
            </a:r>
            <a:r>
              <a:rPr lang="en-US" dirty="0"/>
              <a:t> </a:t>
            </a:r>
            <a:r>
              <a:rPr lang="en-US" dirty="0" err="1"/>
              <a:t>öğrenir</a:t>
            </a:r>
            <a:r>
              <a:rPr lang="en-US" dirty="0"/>
              <a:t>. </a:t>
            </a:r>
            <a:r>
              <a:rPr lang="en-US" dirty="0" err="1"/>
              <a:t>Ajan</a:t>
            </a:r>
            <a:r>
              <a:rPr lang="en-US" dirty="0"/>
              <a:t>, </a:t>
            </a:r>
            <a:r>
              <a:rPr lang="en-US" dirty="0" err="1"/>
              <a:t>çevresel</a:t>
            </a:r>
            <a:r>
              <a:rPr lang="en-US" dirty="0"/>
              <a:t> </a:t>
            </a:r>
            <a:r>
              <a:rPr lang="en-US" dirty="0" err="1"/>
              <a:t>değişiklikleri</a:t>
            </a:r>
            <a:r>
              <a:rPr lang="en-US" dirty="0"/>
              <a:t> </a:t>
            </a:r>
            <a:r>
              <a:rPr lang="en-US" dirty="0" err="1"/>
              <a:t>gözlemleyerek</a:t>
            </a:r>
            <a:r>
              <a:rPr lang="en-US" dirty="0"/>
              <a:t> </a:t>
            </a:r>
            <a:r>
              <a:rPr lang="en-US" dirty="0" err="1"/>
              <a:t>yol</a:t>
            </a:r>
            <a:r>
              <a:rPr lang="en-US" dirty="0"/>
              <a:t> </a:t>
            </a:r>
            <a:r>
              <a:rPr lang="en-US" dirty="0" err="1"/>
              <a:t>planlamasını</a:t>
            </a:r>
            <a:r>
              <a:rPr lang="en-US" dirty="0"/>
              <a:t> </a:t>
            </a:r>
            <a:r>
              <a:rPr lang="en-US" dirty="0" err="1"/>
              <a:t>ve</a:t>
            </a:r>
            <a:r>
              <a:rPr lang="en-US" dirty="0"/>
              <a:t> </a:t>
            </a:r>
            <a:r>
              <a:rPr lang="en-US" dirty="0" err="1"/>
              <a:t>karar</a:t>
            </a:r>
            <a:r>
              <a:rPr lang="en-US" dirty="0"/>
              <a:t> </a:t>
            </a:r>
            <a:r>
              <a:rPr lang="en-US" dirty="0" err="1"/>
              <a:t>verme</a:t>
            </a:r>
            <a:r>
              <a:rPr lang="en-US" dirty="0"/>
              <a:t> </a:t>
            </a:r>
            <a:r>
              <a:rPr lang="en-US" dirty="0" err="1"/>
              <a:t>sürecini</a:t>
            </a:r>
            <a:r>
              <a:rPr lang="en-US" dirty="0"/>
              <a:t> </a:t>
            </a:r>
            <a:r>
              <a:rPr lang="en-US" dirty="0" err="1"/>
              <a:t>sürekli</a:t>
            </a:r>
            <a:r>
              <a:rPr lang="en-US" dirty="0"/>
              <a:t> optimize </a:t>
            </a:r>
            <a:r>
              <a:rPr lang="en-US" dirty="0" err="1"/>
              <a:t>eder</a:t>
            </a:r>
            <a:r>
              <a:rPr lang="en-US" dirty="0"/>
              <a:t>.</a:t>
            </a:r>
          </a:p>
          <a:p>
            <a:pPr marL="539750" indent="-514350">
              <a:buClr>
                <a:schemeClr val="bg1"/>
              </a:buClr>
              <a:buFont typeface="+mj-lt"/>
              <a:buAutoNum type="arabicPeriod"/>
            </a:pPr>
            <a:endParaRPr lang="en-US" dirty="0"/>
          </a:p>
          <a:p>
            <a:pPr marL="539750" indent="-514350">
              <a:buClr>
                <a:schemeClr val="bg1"/>
              </a:buClr>
              <a:buFont typeface="+mj-lt"/>
              <a:buAutoNum type="arabicPeriod"/>
            </a:pPr>
            <a:r>
              <a:rPr lang="en-US" b="1" dirty="0"/>
              <a:t>Veri </a:t>
            </a:r>
            <a:r>
              <a:rPr lang="en-US" b="1" dirty="0" err="1"/>
              <a:t>Zorlukları</a:t>
            </a:r>
            <a:r>
              <a:rPr lang="en-US" b="1" dirty="0"/>
              <a:t> </a:t>
            </a:r>
            <a:r>
              <a:rPr lang="en-US" b="1" dirty="0" err="1"/>
              <a:t>ve</a:t>
            </a:r>
            <a:r>
              <a:rPr lang="en-US" b="1" dirty="0"/>
              <a:t> </a:t>
            </a:r>
            <a:r>
              <a:rPr lang="en-US" b="1" dirty="0" err="1"/>
              <a:t>Çeşitlilik</a:t>
            </a:r>
            <a:r>
              <a:rPr lang="en-US" dirty="0"/>
              <a:t>:  </a:t>
            </a:r>
            <a:r>
              <a:rPr lang="en-US" dirty="0" err="1"/>
              <a:t>Gerçek</a:t>
            </a:r>
            <a:r>
              <a:rPr lang="en-US" dirty="0"/>
              <a:t> </a:t>
            </a:r>
            <a:r>
              <a:rPr lang="en-US" dirty="0" err="1"/>
              <a:t>dünya</a:t>
            </a:r>
            <a:r>
              <a:rPr lang="en-US" dirty="0"/>
              <a:t> </a:t>
            </a:r>
            <a:r>
              <a:rPr lang="en-US" dirty="0" err="1"/>
              <a:t>verisi</a:t>
            </a:r>
            <a:r>
              <a:rPr lang="en-US" dirty="0"/>
              <a:t>, </a:t>
            </a:r>
            <a:r>
              <a:rPr lang="en-US" dirty="0" err="1"/>
              <a:t>simülasyonlara</a:t>
            </a:r>
            <a:r>
              <a:rPr lang="en-US" dirty="0"/>
              <a:t> </a:t>
            </a:r>
            <a:r>
              <a:rPr lang="en-US" dirty="0" err="1"/>
              <a:t>kıyasla</a:t>
            </a:r>
            <a:r>
              <a:rPr lang="en-US" dirty="0"/>
              <a:t> </a:t>
            </a:r>
            <a:r>
              <a:rPr lang="en-US" dirty="0" err="1"/>
              <a:t>daha</a:t>
            </a:r>
            <a:r>
              <a:rPr lang="en-US" dirty="0"/>
              <a:t> </a:t>
            </a:r>
            <a:r>
              <a:rPr lang="en-US" dirty="0" err="1"/>
              <a:t>karmaşık</a:t>
            </a:r>
            <a:r>
              <a:rPr lang="en-US" dirty="0"/>
              <a:t> </a:t>
            </a:r>
            <a:r>
              <a:rPr lang="en-US" dirty="0" err="1"/>
              <a:t>ve</a:t>
            </a:r>
            <a:r>
              <a:rPr lang="en-US" dirty="0"/>
              <a:t> </a:t>
            </a:r>
            <a:r>
              <a:rPr lang="en-US" dirty="0" err="1"/>
              <a:t>düzensiz</a:t>
            </a:r>
            <a:r>
              <a:rPr lang="en-US" dirty="0"/>
              <a:t> </a:t>
            </a:r>
            <a:r>
              <a:rPr lang="en-US" dirty="0" err="1"/>
              <a:t>olabilir</a:t>
            </a:r>
            <a:r>
              <a:rPr lang="en-US" dirty="0"/>
              <a:t>. </a:t>
            </a:r>
            <a:r>
              <a:rPr lang="en-US" dirty="0" err="1"/>
              <a:t>Trafik</a:t>
            </a:r>
            <a:r>
              <a:rPr lang="en-US" dirty="0"/>
              <a:t> </a:t>
            </a:r>
            <a:r>
              <a:rPr lang="en-US" dirty="0" err="1"/>
              <a:t>koşulları</a:t>
            </a:r>
            <a:r>
              <a:rPr lang="en-US" dirty="0"/>
              <a:t>, </a:t>
            </a:r>
            <a:r>
              <a:rPr lang="en-US" dirty="0" err="1"/>
              <a:t>hava</a:t>
            </a:r>
            <a:r>
              <a:rPr lang="en-US" dirty="0"/>
              <a:t> </a:t>
            </a:r>
            <a:r>
              <a:rPr lang="en-US" dirty="0" err="1"/>
              <a:t>durumu</a:t>
            </a:r>
            <a:r>
              <a:rPr lang="en-US" dirty="0"/>
              <a:t> </a:t>
            </a:r>
            <a:r>
              <a:rPr lang="en-US" dirty="0" err="1"/>
              <a:t>değişiklikleri</a:t>
            </a:r>
            <a:r>
              <a:rPr lang="en-US" dirty="0"/>
              <a:t>, ani </a:t>
            </a:r>
            <a:r>
              <a:rPr lang="en-US" dirty="0" err="1"/>
              <a:t>engeller</a:t>
            </a:r>
            <a:r>
              <a:rPr lang="en-US" dirty="0"/>
              <a:t> </a:t>
            </a:r>
            <a:r>
              <a:rPr lang="en-US" dirty="0" err="1"/>
              <a:t>ve</a:t>
            </a:r>
            <a:r>
              <a:rPr lang="en-US" dirty="0"/>
              <a:t> </a:t>
            </a:r>
            <a:r>
              <a:rPr lang="en-US" dirty="0" err="1"/>
              <a:t>trafik</a:t>
            </a:r>
            <a:r>
              <a:rPr lang="en-US" dirty="0"/>
              <a:t> </a:t>
            </a:r>
            <a:r>
              <a:rPr lang="en-US" dirty="0" err="1"/>
              <a:t>kuralları</a:t>
            </a:r>
            <a:r>
              <a:rPr lang="en-US" dirty="0"/>
              <a:t> </a:t>
            </a:r>
            <a:r>
              <a:rPr lang="en-US" dirty="0" err="1"/>
              <a:t>gibi</a:t>
            </a:r>
            <a:r>
              <a:rPr lang="en-US" dirty="0"/>
              <a:t> </a:t>
            </a:r>
            <a:r>
              <a:rPr lang="en-US" dirty="0" err="1"/>
              <a:t>unsurlar</a:t>
            </a:r>
            <a:r>
              <a:rPr lang="en-US" dirty="0"/>
              <a:t>, </a:t>
            </a:r>
            <a:r>
              <a:rPr lang="en-US" dirty="0" err="1"/>
              <a:t>veri</a:t>
            </a:r>
            <a:r>
              <a:rPr lang="en-US" dirty="0"/>
              <a:t> </a:t>
            </a:r>
            <a:r>
              <a:rPr lang="en-US" dirty="0" err="1"/>
              <a:t>toplama</a:t>
            </a:r>
            <a:r>
              <a:rPr lang="en-US" dirty="0"/>
              <a:t> </a:t>
            </a:r>
            <a:r>
              <a:rPr lang="en-US" dirty="0" err="1"/>
              <a:t>ve</a:t>
            </a:r>
            <a:r>
              <a:rPr lang="en-US" dirty="0"/>
              <a:t> </a:t>
            </a:r>
            <a:r>
              <a:rPr lang="en-US" dirty="0" err="1"/>
              <a:t>öğrenme</a:t>
            </a:r>
            <a:r>
              <a:rPr lang="en-US" dirty="0"/>
              <a:t> </a:t>
            </a:r>
            <a:r>
              <a:rPr lang="en-US" dirty="0" err="1"/>
              <a:t>sürecini</a:t>
            </a:r>
            <a:r>
              <a:rPr lang="en-US" dirty="0"/>
              <a:t> </a:t>
            </a:r>
            <a:r>
              <a:rPr lang="en-US" dirty="0" err="1"/>
              <a:t>zorlaştırabilir</a:t>
            </a:r>
            <a:r>
              <a:rPr lang="en-US" dirty="0"/>
              <a:t>.</a:t>
            </a:r>
          </a:p>
          <a:p>
            <a:pPr marL="539750" indent="-514350">
              <a:buClr>
                <a:schemeClr val="bg1"/>
              </a:buClr>
              <a:buFont typeface="+mj-lt"/>
              <a:buAutoNum type="arabicPeriod"/>
            </a:pPr>
            <a:endParaRPr lang="en-US" dirty="0"/>
          </a:p>
          <a:p>
            <a:pPr marL="539750" indent="-514350">
              <a:buClr>
                <a:schemeClr val="bg1"/>
              </a:buClr>
              <a:buFont typeface="+mj-lt"/>
              <a:buAutoNum type="arabicPeriod"/>
            </a:pPr>
            <a:endParaRPr lang="en-US" dirty="0"/>
          </a:p>
          <a:p>
            <a:pPr>
              <a:buClr>
                <a:schemeClr val="bg1"/>
              </a:buClr>
            </a:pPr>
            <a:endParaRPr lang="en-US" dirty="0"/>
          </a:p>
        </p:txBody>
      </p:sp>
    </p:spTree>
    <p:extLst>
      <p:ext uri="{BB962C8B-B14F-4D97-AF65-F5344CB8AC3E}">
        <p14:creationId xmlns:p14="http://schemas.microsoft.com/office/powerpoint/2010/main" val="2591998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7</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3" name="TextBox 12">
            <a:extLst>
              <a:ext uri="{FF2B5EF4-FFF2-40B4-BE49-F238E27FC236}">
                <a16:creationId xmlns:a16="http://schemas.microsoft.com/office/drawing/2014/main" id="{BE8128A5-16AC-45B2-8F8F-29C9ACA18AC0}"/>
              </a:ext>
            </a:extLst>
          </p:cNvPr>
          <p:cNvSpPr txBox="1"/>
          <p:nvPr/>
        </p:nvSpPr>
        <p:spPr>
          <a:xfrm>
            <a:off x="1411282" y="3933974"/>
            <a:ext cx="8275643" cy="2862322"/>
          </a:xfrm>
          <a:prstGeom prst="rect">
            <a:avLst/>
          </a:prstGeom>
          <a:noFill/>
        </p:spPr>
        <p:txBody>
          <a:bodyPr wrap="square">
            <a:spAutoFit/>
          </a:bodyPr>
          <a:lstStyle/>
          <a:p>
            <a:r>
              <a:rPr lang="en-US" sz="6000" dirty="0" err="1">
                <a:solidFill>
                  <a:schemeClr val="tx2"/>
                </a:solidFill>
                <a:latin typeface="Archivo Black" panose="020B0604020202020204" charset="0"/>
              </a:rPr>
              <a:t>RL'nin</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Otonom</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Araçlarda</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Kullanım</a:t>
            </a:r>
            <a:r>
              <a:rPr lang="en-US" sz="6000" dirty="0">
                <a:solidFill>
                  <a:schemeClr val="tx2"/>
                </a:solidFill>
                <a:latin typeface="Archivo Black" panose="020B0604020202020204" charset="0"/>
              </a:rPr>
              <a:t> </a:t>
            </a:r>
            <a:r>
              <a:rPr lang="en-US" sz="6000" dirty="0" err="1">
                <a:solidFill>
                  <a:schemeClr val="tx2"/>
                </a:solidFill>
                <a:latin typeface="Archivo Black" panose="020B0604020202020204" charset="0"/>
              </a:rPr>
              <a:t>Örnekleri</a:t>
            </a:r>
            <a:endParaRPr lang="en-US" sz="6000" dirty="0">
              <a:solidFill>
                <a:schemeClr val="tx2"/>
              </a:solidFill>
              <a:latin typeface="Archivo Black" panose="020B0604020202020204" charset="0"/>
            </a:endParaRPr>
          </a:p>
        </p:txBody>
      </p:sp>
    </p:spTree>
    <p:extLst>
      <p:ext uri="{BB962C8B-B14F-4D97-AF65-F5344CB8AC3E}">
        <p14:creationId xmlns:p14="http://schemas.microsoft.com/office/powerpoint/2010/main" val="4170304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a:bodyPr>
          <a:lstStyle/>
          <a:p>
            <a:pPr algn="l"/>
            <a:r>
              <a:rPr lang="en-US" dirty="0" err="1"/>
              <a:t>RL'nin</a:t>
            </a:r>
            <a:r>
              <a:rPr lang="en-US" dirty="0"/>
              <a:t> </a:t>
            </a:r>
            <a:r>
              <a:rPr lang="en-US" dirty="0" err="1"/>
              <a:t>Otonom</a:t>
            </a:r>
            <a:r>
              <a:rPr lang="en-US" dirty="0"/>
              <a:t> </a:t>
            </a:r>
            <a:r>
              <a:rPr lang="en-US" dirty="0" err="1"/>
              <a:t>Araçlarda</a:t>
            </a:r>
            <a:r>
              <a:rPr lang="en-US" dirty="0"/>
              <a:t> </a:t>
            </a:r>
            <a:r>
              <a:rPr lang="en-US" dirty="0" err="1"/>
              <a:t>Kullanım</a:t>
            </a:r>
            <a:r>
              <a:rPr lang="en-US" dirty="0"/>
              <a:t> </a:t>
            </a:r>
            <a:r>
              <a:rPr lang="en-US" dirty="0" err="1"/>
              <a:t>Örnekleri</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Reinforcement Learning (RL), </a:t>
            </a:r>
            <a:r>
              <a:rPr lang="en-US" dirty="0" err="1"/>
              <a:t>otonom</a:t>
            </a:r>
            <a:r>
              <a:rPr lang="en-US" dirty="0"/>
              <a:t> </a:t>
            </a:r>
            <a:r>
              <a:rPr lang="en-US" dirty="0" err="1"/>
              <a:t>araç</a:t>
            </a:r>
            <a:r>
              <a:rPr lang="en-US" dirty="0"/>
              <a:t> </a:t>
            </a:r>
            <a:r>
              <a:rPr lang="en-US" dirty="0" err="1"/>
              <a:t>teknolojilerinde</a:t>
            </a:r>
            <a:r>
              <a:rPr lang="en-US" dirty="0"/>
              <a:t> </a:t>
            </a:r>
            <a:r>
              <a:rPr lang="en-US" dirty="0" err="1"/>
              <a:t>önemli</a:t>
            </a:r>
            <a:r>
              <a:rPr lang="en-US" dirty="0"/>
              <a:t> </a:t>
            </a:r>
            <a:r>
              <a:rPr lang="en-US" dirty="0" err="1"/>
              <a:t>bir</a:t>
            </a:r>
            <a:r>
              <a:rPr lang="en-US" dirty="0"/>
              <a:t> </a:t>
            </a:r>
            <a:r>
              <a:rPr lang="en-US" dirty="0" err="1"/>
              <a:t>rol</a:t>
            </a:r>
            <a:r>
              <a:rPr lang="en-US" dirty="0"/>
              <a:t> </a:t>
            </a:r>
            <a:r>
              <a:rPr lang="en-US" dirty="0" err="1"/>
              <a:t>oynamaktadır</a:t>
            </a:r>
            <a:r>
              <a:rPr lang="en-US" dirty="0"/>
              <a:t>. </a:t>
            </a:r>
            <a:r>
              <a:rPr lang="en-US" dirty="0" err="1"/>
              <a:t>Birçok</a:t>
            </a:r>
            <a:r>
              <a:rPr lang="en-US" dirty="0"/>
              <a:t> </a:t>
            </a:r>
            <a:r>
              <a:rPr lang="en-US" dirty="0" err="1"/>
              <a:t>büyük</a:t>
            </a:r>
            <a:r>
              <a:rPr lang="en-US" dirty="0"/>
              <a:t> </a:t>
            </a:r>
            <a:r>
              <a:rPr lang="en-US" dirty="0" err="1"/>
              <a:t>teknoloji</a:t>
            </a:r>
            <a:r>
              <a:rPr lang="en-US" dirty="0"/>
              <a:t> </a:t>
            </a:r>
            <a:r>
              <a:rPr lang="en-US" dirty="0" err="1"/>
              <a:t>şirketi</a:t>
            </a:r>
            <a:r>
              <a:rPr lang="en-US" dirty="0"/>
              <a:t>, RL </a:t>
            </a:r>
            <a:r>
              <a:rPr lang="en-US" dirty="0" err="1"/>
              <a:t>tabanlı</a:t>
            </a:r>
            <a:r>
              <a:rPr lang="en-US" dirty="0"/>
              <a:t> </a:t>
            </a:r>
            <a:r>
              <a:rPr lang="en-US" dirty="0" err="1"/>
              <a:t>sistemleri</a:t>
            </a:r>
            <a:r>
              <a:rPr lang="en-US" dirty="0"/>
              <a:t> </a:t>
            </a:r>
            <a:r>
              <a:rPr lang="en-US" dirty="0" err="1"/>
              <a:t>kullanarak</a:t>
            </a:r>
            <a:r>
              <a:rPr lang="en-US" dirty="0"/>
              <a:t> </a:t>
            </a:r>
            <a:r>
              <a:rPr lang="en-US" dirty="0" err="1"/>
              <a:t>araçlarının</a:t>
            </a:r>
            <a:r>
              <a:rPr lang="en-US" dirty="0"/>
              <a:t> </a:t>
            </a:r>
            <a:r>
              <a:rPr lang="en-US" dirty="0" err="1"/>
              <a:t>yol</a:t>
            </a:r>
            <a:r>
              <a:rPr lang="en-US" dirty="0"/>
              <a:t> </a:t>
            </a:r>
            <a:r>
              <a:rPr lang="en-US" dirty="0" err="1"/>
              <a:t>planlama</a:t>
            </a:r>
            <a:r>
              <a:rPr lang="en-US" dirty="0"/>
              <a:t> </a:t>
            </a:r>
            <a:r>
              <a:rPr lang="en-US" dirty="0" err="1"/>
              <a:t>ve</a:t>
            </a:r>
            <a:r>
              <a:rPr lang="en-US" dirty="0"/>
              <a:t> </a:t>
            </a:r>
            <a:r>
              <a:rPr lang="en-US" dirty="0" err="1"/>
              <a:t>karar</a:t>
            </a:r>
            <a:r>
              <a:rPr lang="en-US" dirty="0"/>
              <a:t> </a:t>
            </a:r>
            <a:r>
              <a:rPr lang="en-US" dirty="0" err="1"/>
              <a:t>verme</a:t>
            </a:r>
            <a:r>
              <a:rPr lang="en-US" dirty="0"/>
              <a:t> </a:t>
            </a:r>
            <a:r>
              <a:rPr lang="en-US" dirty="0" err="1"/>
              <a:t>süreçlerini</a:t>
            </a:r>
            <a:r>
              <a:rPr lang="en-US" dirty="0"/>
              <a:t> optimize </a:t>
            </a:r>
            <a:r>
              <a:rPr lang="en-US" dirty="0" err="1"/>
              <a:t>etmekte</a:t>
            </a:r>
            <a:r>
              <a:rPr lang="en-US" dirty="0"/>
              <a:t> </a:t>
            </a:r>
            <a:r>
              <a:rPr lang="en-US" dirty="0" err="1"/>
              <a:t>ve</a:t>
            </a:r>
            <a:r>
              <a:rPr lang="en-US" dirty="0"/>
              <a:t> </a:t>
            </a:r>
            <a:r>
              <a:rPr lang="en-US" dirty="0" err="1"/>
              <a:t>daha</a:t>
            </a:r>
            <a:r>
              <a:rPr lang="en-US" dirty="0"/>
              <a:t> </a:t>
            </a:r>
            <a:r>
              <a:rPr lang="en-US" dirty="0" err="1"/>
              <a:t>güvenli</a:t>
            </a:r>
            <a:r>
              <a:rPr lang="en-US" dirty="0"/>
              <a:t>, </a:t>
            </a:r>
            <a:r>
              <a:rPr lang="en-US" dirty="0" err="1"/>
              <a:t>verimli</a:t>
            </a:r>
            <a:r>
              <a:rPr lang="en-US" dirty="0"/>
              <a:t> </a:t>
            </a:r>
            <a:r>
              <a:rPr lang="en-US" dirty="0" err="1"/>
              <a:t>sürüş</a:t>
            </a:r>
            <a:r>
              <a:rPr lang="en-US" dirty="0"/>
              <a:t> </a:t>
            </a:r>
            <a:r>
              <a:rPr lang="en-US" dirty="0" err="1"/>
              <a:t>deneyimleri</a:t>
            </a:r>
            <a:r>
              <a:rPr lang="en-US" dirty="0"/>
              <a:t> </a:t>
            </a:r>
            <a:r>
              <a:rPr lang="en-US" dirty="0" err="1"/>
              <a:t>sunmaktadır</a:t>
            </a:r>
            <a:r>
              <a:rPr lang="en-US" dirty="0"/>
              <a:t>.</a:t>
            </a:r>
          </a:p>
          <a:p>
            <a:pPr>
              <a:buClr>
                <a:schemeClr val="bg1"/>
              </a:buClr>
            </a:pPr>
            <a:endParaRPr lang="en-US" dirty="0"/>
          </a:p>
        </p:txBody>
      </p:sp>
    </p:spTree>
    <p:extLst>
      <p:ext uri="{BB962C8B-B14F-4D97-AF65-F5344CB8AC3E}">
        <p14:creationId xmlns:p14="http://schemas.microsoft.com/office/powerpoint/2010/main" val="1364279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273918" y="1535662"/>
            <a:ext cx="15740164" cy="993225"/>
          </a:xfrm>
        </p:spPr>
        <p:txBody>
          <a:bodyPr>
            <a:normAutofit/>
          </a:bodyPr>
          <a:lstStyle/>
          <a:p>
            <a:pPr algn="l"/>
            <a:r>
              <a:rPr lang="en-US" dirty="0" err="1"/>
              <a:t>RL'nin</a:t>
            </a:r>
            <a:r>
              <a:rPr lang="en-US" dirty="0"/>
              <a:t> </a:t>
            </a:r>
            <a:r>
              <a:rPr lang="en-US" dirty="0" err="1"/>
              <a:t>Otonom</a:t>
            </a:r>
            <a:r>
              <a:rPr lang="en-US" dirty="0"/>
              <a:t> </a:t>
            </a:r>
            <a:r>
              <a:rPr lang="en-US" dirty="0" err="1"/>
              <a:t>Araçlarda</a:t>
            </a:r>
            <a:r>
              <a:rPr lang="en-US" dirty="0"/>
              <a:t> </a:t>
            </a:r>
            <a:r>
              <a:rPr lang="en-US" dirty="0" err="1"/>
              <a:t>Kullanım</a:t>
            </a:r>
            <a:r>
              <a:rPr lang="en-US" dirty="0"/>
              <a:t> </a:t>
            </a:r>
            <a:r>
              <a:rPr lang="en-US" dirty="0" err="1"/>
              <a:t>Örnekleri</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lnSpcReduction="10000"/>
          </a:bodyPr>
          <a:lstStyle/>
          <a:p>
            <a:pPr marL="25400" indent="0">
              <a:buClr>
                <a:schemeClr val="bg1"/>
              </a:buClr>
              <a:buNone/>
            </a:pPr>
            <a:r>
              <a:rPr lang="en-US" b="1" dirty="0"/>
              <a:t>Tesla</a:t>
            </a:r>
            <a:r>
              <a:rPr lang="en-US" dirty="0"/>
              <a:t>:   </a:t>
            </a:r>
          </a:p>
          <a:p>
            <a:pPr marL="25400" indent="0">
              <a:buClr>
                <a:schemeClr val="bg1"/>
              </a:buClr>
              <a:buNone/>
            </a:pPr>
            <a:r>
              <a:rPr lang="en-US" dirty="0"/>
              <a:t>Tesla, </a:t>
            </a:r>
            <a:r>
              <a:rPr lang="en-US" dirty="0" err="1"/>
              <a:t>otonom</a:t>
            </a:r>
            <a:r>
              <a:rPr lang="en-US" dirty="0"/>
              <a:t> </a:t>
            </a:r>
            <a:r>
              <a:rPr lang="en-US" dirty="0" err="1"/>
              <a:t>sürüş</a:t>
            </a:r>
            <a:r>
              <a:rPr lang="en-US" dirty="0"/>
              <a:t> </a:t>
            </a:r>
            <a:r>
              <a:rPr lang="en-US" dirty="0" err="1"/>
              <a:t>teknolojilerinde</a:t>
            </a:r>
            <a:r>
              <a:rPr lang="en-US" dirty="0"/>
              <a:t> “RL </a:t>
            </a:r>
            <a:r>
              <a:rPr lang="en-US" dirty="0" err="1"/>
              <a:t>tabanlı</a:t>
            </a:r>
            <a:r>
              <a:rPr lang="en-US" dirty="0"/>
              <a:t>” </a:t>
            </a:r>
            <a:r>
              <a:rPr lang="en-US" dirty="0" err="1"/>
              <a:t>algoritmalar</a:t>
            </a:r>
            <a:r>
              <a:rPr lang="en-US" dirty="0"/>
              <a:t> </a:t>
            </a:r>
            <a:r>
              <a:rPr lang="en-US" dirty="0" err="1"/>
              <a:t>kullanarak</a:t>
            </a:r>
            <a:r>
              <a:rPr lang="en-US" dirty="0"/>
              <a:t> </a:t>
            </a:r>
            <a:r>
              <a:rPr lang="en-US" dirty="0" err="1"/>
              <a:t>araçlarının</a:t>
            </a:r>
            <a:r>
              <a:rPr lang="en-US" dirty="0"/>
              <a:t> </a:t>
            </a:r>
            <a:r>
              <a:rPr lang="en-US" dirty="0" err="1"/>
              <a:t>çevresel</a:t>
            </a:r>
            <a:r>
              <a:rPr lang="en-US" dirty="0"/>
              <a:t> </a:t>
            </a:r>
            <a:r>
              <a:rPr lang="en-US" dirty="0" err="1"/>
              <a:t>faktörlere</a:t>
            </a:r>
            <a:r>
              <a:rPr lang="en-US" dirty="0"/>
              <a:t> </a:t>
            </a:r>
            <a:r>
              <a:rPr lang="en-US" dirty="0" err="1"/>
              <a:t>adaptasyonunu</a:t>
            </a:r>
            <a:r>
              <a:rPr lang="en-US" dirty="0"/>
              <a:t> </a:t>
            </a:r>
            <a:r>
              <a:rPr lang="en-US" dirty="0" err="1"/>
              <a:t>sağlamakta</a:t>
            </a:r>
            <a:r>
              <a:rPr lang="en-US" dirty="0"/>
              <a:t> </a:t>
            </a:r>
            <a:r>
              <a:rPr lang="en-US" dirty="0" err="1"/>
              <a:t>ve</a:t>
            </a:r>
            <a:r>
              <a:rPr lang="en-US" dirty="0"/>
              <a:t> </a:t>
            </a:r>
            <a:r>
              <a:rPr lang="en-US" dirty="0" err="1"/>
              <a:t>sürüş</a:t>
            </a:r>
            <a:r>
              <a:rPr lang="en-US" dirty="0"/>
              <a:t> </a:t>
            </a:r>
            <a:r>
              <a:rPr lang="en-US" dirty="0" err="1"/>
              <a:t>kararlarını</a:t>
            </a:r>
            <a:r>
              <a:rPr lang="en-US" dirty="0"/>
              <a:t> optimize </a:t>
            </a:r>
            <a:r>
              <a:rPr lang="en-US" dirty="0" err="1"/>
              <a:t>etmektedir</a:t>
            </a:r>
            <a:r>
              <a:rPr lang="en-US" dirty="0"/>
              <a:t>. </a:t>
            </a:r>
            <a:r>
              <a:rPr lang="en-US" dirty="0" err="1"/>
              <a:t>Tesla'nın</a:t>
            </a:r>
            <a:r>
              <a:rPr lang="en-US" dirty="0"/>
              <a:t> “Autopilot” </a:t>
            </a:r>
            <a:r>
              <a:rPr lang="en-US" dirty="0" err="1"/>
              <a:t>sistemi</a:t>
            </a:r>
            <a:r>
              <a:rPr lang="en-US" dirty="0"/>
              <a:t>, </a:t>
            </a:r>
            <a:r>
              <a:rPr lang="en-US" dirty="0" err="1"/>
              <a:t>sürüş</a:t>
            </a:r>
            <a:r>
              <a:rPr lang="en-US" dirty="0"/>
              <a:t> </a:t>
            </a:r>
            <a:r>
              <a:rPr lang="en-US" dirty="0" err="1"/>
              <a:t>sırasında</a:t>
            </a:r>
            <a:r>
              <a:rPr lang="en-US" dirty="0"/>
              <a:t> </a:t>
            </a:r>
            <a:r>
              <a:rPr lang="en-US" dirty="0" err="1"/>
              <a:t>araçların</a:t>
            </a:r>
            <a:r>
              <a:rPr lang="en-US" dirty="0"/>
              <a:t> </a:t>
            </a:r>
            <a:r>
              <a:rPr lang="en-US" dirty="0" err="1"/>
              <a:t>çevresindeki</a:t>
            </a:r>
            <a:r>
              <a:rPr lang="en-US" dirty="0"/>
              <a:t> </a:t>
            </a:r>
            <a:r>
              <a:rPr lang="en-US" dirty="0" err="1"/>
              <a:t>nesneleri</a:t>
            </a:r>
            <a:r>
              <a:rPr lang="en-US" dirty="0"/>
              <a:t> </a:t>
            </a:r>
            <a:r>
              <a:rPr lang="en-US" dirty="0" err="1"/>
              <a:t>algılayarak</a:t>
            </a:r>
            <a:r>
              <a:rPr lang="en-US" dirty="0"/>
              <a:t> </a:t>
            </a:r>
            <a:r>
              <a:rPr lang="en-US" dirty="0" err="1"/>
              <a:t>sürekli</a:t>
            </a:r>
            <a:r>
              <a:rPr lang="en-US" dirty="0"/>
              <a:t> </a:t>
            </a:r>
            <a:r>
              <a:rPr lang="en-US" dirty="0" err="1"/>
              <a:t>olarak</a:t>
            </a:r>
            <a:r>
              <a:rPr lang="en-US" dirty="0"/>
              <a:t> </a:t>
            </a:r>
            <a:r>
              <a:rPr lang="en-US" dirty="0" err="1"/>
              <a:t>yolculuk</a:t>
            </a:r>
            <a:r>
              <a:rPr lang="en-US" dirty="0"/>
              <a:t> </a:t>
            </a:r>
            <a:r>
              <a:rPr lang="en-US" dirty="0" err="1"/>
              <a:t>planlarını</a:t>
            </a:r>
            <a:r>
              <a:rPr lang="en-US" dirty="0"/>
              <a:t> </a:t>
            </a:r>
            <a:r>
              <a:rPr lang="en-US" dirty="0" err="1"/>
              <a:t>iyileştirir</a:t>
            </a:r>
            <a:r>
              <a:rPr lang="en-US" dirty="0"/>
              <a:t>. Tesla, RL </a:t>
            </a:r>
            <a:r>
              <a:rPr lang="en-US" dirty="0" err="1"/>
              <a:t>kullanarak</a:t>
            </a:r>
            <a:r>
              <a:rPr lang="en-US" dirty="0"/>
              <a:t>, </a:t>
            </a:r>
            <a:r>
              <a:rPr lang="en-US" dirty="0" err="1"/>
              <a:t>şerit</a:t>
            </a:r>
            <a:r>
              <a:rPr lang="en-US" dirty="0"/>
              <a:t> </a:t>
            </a:r>
            <a:r>
              <a:rPr lang="en-US" dirty="0" err="1"/>
              <a:t>değiştirme</a:t>
            </a:r>
            <a:r>
              <a:rPr lang="en-US" dirty="0"/>
              <a:t>, </a:t>
            </a:r>
            <a:r>
              <a:rPr lang="en-US" dirty="0" err="1"/>
              <a:t>hızlanma</a:t>
            </a:r>
            <a:r>
              <a:rPr lang="en-US" dirty="0"/>
              <a:t>, </a:t>
            </a:r>
            <a:r>
              <a:rPr lang="en-US" dirty="0" err="1"/>
              <a:t>fren</a:t>
            </a:r>
            <a:r>
              <a:rPr lang="en-US" dirty="0"/>
              <a:t> </a:t>
            </a:r>
            <a:r>
              <a:rPr lang="en-US" dirty="0" err="1"/>
              <a:t>yapma</a:t>
            </a:r>
            <a:r>
              <a:rPr lang="en-US" dirty="0"/>
              <a:t> </a:t>
            </a:r>
            <a:r>
              <a:rPr lang="en-US" dirty="0" err="1"/>
              <a:t>gibi</a:t>
            </a:r>
            <a:r>
              <a:rPr lang="en-US" dirty="0"/>
              <a:t> </a:t>
            </a:r>
            <a:r>
              <a:rPr lang="en-US" dirty="0" err="1"/>
              <a:t>işlemleri</a:t>
            </a:r>
            <a:r>
              <a:rPr lang="en-US" dirty="0"/>
              <a:t> </a:t>
            </a:r>
            <a:r>
              <a:rPr lang="en-US" dirty="0" err="1"/>
              <a:t>daha</a:t>
            </a:r>
            <a:r>
              <a:rPr lang="en-US" dirty="0"/>
              <a:t> </a:t>
            </a:r>
            <a:r>
              <a:rPr lang="en-US" dirty="0" err="1"/>
              <a:t>verimli</a:t>
            </a:r>
            <a:r>
              <a:rPr lang="en-US" dirty="0"/>
              <a:t> </a:t>
            </a:r>
            <a:r>
              <a:rPr lang="en-US" dirty="0" err="1"/>
              <a:t>bir</a:t>
            </a:r>
            <a:r>
              <a:rPr lang="en-US" dirty="0"/>
              <a:t> hale </a:t>
            </a:r>
            <a:r>
              <a:rPr lang="en-US" dirty="0" err="1"/>
              <a:t>getirmeyi</a:t>
            </a:r>
            <a:r>
              <a:rPr lang="en-US" dirty="0"/>
              <a:t> </a:t>
            </a:r>
            <a:r>
              <a:rPr lang="en-US" dirty="0" err="1"/>
              <a:t>hedefler</a:t>
            </a:r>
            <a:r>
              <a:rPr lang="en-US" dirty="0"/>
              <a:t>.  </a:t>
            </a:r>
          </a:p>
          <a:p>
            <a:pPr marL="25400" indent="0">
              <a:buClr>
                <a:schemeClr val="bg1"/>
              </a:buClr>
              <a:buNone/>
            </a:pPr>
            <a:endParaRPr lang="en-US" dirty="0"/>
          </a:p>
          <a:p>
            <a:pPr marL="25400" indent="0">
              <a:buClr>
                <a:schemeClr val="bg1"/>
              </a:buClr>
              <a:buNone/>
            </a:pPr>
            <a:r>
              <a:rPr lang="en-US" b="1" dirty="0"/>
              <a:t>Waymo (</a:t>
            </a:r>
            <a:r>
              <a:rPr lang="en-US" b="1" dirty="0" err="1"/>
              <a:t>Google'ın</a:t>
            </a:r>
            <a:r>
              <a:rPr lang="en-US" b="1" dirty="0"/>
              <a:t> </a:t>
            </a:r>
            <a:r>
              <a:rPr lang="en-US" b="1" dirty="0" err="1"/>
              <a:t>Otonom</a:t>
            </a:r>
            <a:r>
              <a:rPr lang="en-US" b="1" dirty="0"/>
              <a:t> </a:t>
            </a:r>
            <a:r>
              <a:rPr lang="en-US" b="1" dirty="0" err="1"/>
              <a:t>Araç</a:t>
            </a:r>
            <a:r>
              <a:rPr lang="en-US" b="1" dirty="0"/>
              <a:t> </a:t>
            </a:r>
            <a:r>
              <a:rPr lang="en-US" b="1" dirty="0" err="1"/>
              <a:t>Projesi</a:t>
            </a:r>
            <a:r>
              <a:rPr lang="en-US" b="1" dirty="0"/>
              <a:t>):</a:t>
            </a:r>
          </a:p>
          <a:p>
            <a:pPr marL="25400" indent="0">
              <a:buClr>
                <a:schemeClr val="bg1"/>
              </a:buClr>
              <a:buNone/>
            </a:pPr>
            <a:r>
              <a:rPr lang="en-US" dirty="0"/>
              <a:t>Waymo, </a:t>
            </a:r>
            <a:r>
              <a:rPr lang="en-US" dirty="0" err="1"/>
              <a:t>Google'ın</a:t>
            </a:r>
            <a:r>
              <a:rPr lang="en-US" dirty="0"/>
              <a:t> </a:t>
            </a:r>
            <a:r>
              <a:rPr lang="en-US" dirty="0" err="1"/>
              <a:t>otonom</a:t>
            </a:r>
            <a:r>
              <a:rPr lang="en-US" dirty="0"/>
              <a:t> </a:t>
            </a:r>
            <a:r>
              <a:rPr lang="en-US" dirty="0" err="1"/>
              <a:t>araç</a:t>
            </a:r>
            <a:r>
              <a:rPr lang="en-US" dirty="0"/>
              <a:t> </a:t>
            </a:r>
            <a:r>
              <a:rPr lang="en-US" dirty="0" err="1"/>
              <a:t>geliştirme</a:t>
            </a:r>
            <a:r>
              <a:rPr lang="en-US" dirty="0"/>
              <a:t> </a:t>
            </a:r>
            <a:r>
              <a:rPr lang="en-US" dirty="0" err="1"/>
              <a:t>koludur</a:t>
            </a:r>
            <a:r>
              <a:rPr lang="en-US" dirty="0"/>
              <a:t> </a:t>
            </a:r>
            <a:r>
              <a:rPr lang="en-US" dirty="0" err="1"/>
              <a:t>ve</a:t>
            </a:r>
            <a:r>
              <a:rPr lang="en-US" dirty="0"/>
              <a:t> RL </a:t>
            </a:r>
            <a:r>
              <a:rPr lang="en-US" dirty="0" err="1"/>
              <a:t>tabanlı</a:t>
            </a:r>
            <a:r>
              <a:rPr lang="en-US" dirty="0"/>
              <a:t> </a:t>
            </a:r>
            <a:r>
              <a:rPr lang="en-US" dirty="0" err="1"/>
              <a:t>yöntemleri</a:t>
            </a:r>
            <a:r>
              <a:rPr lang="en-US" dirty="0"/>
              <a:t> </a:t>
            </a:r>
            <a:r>
              <a:rPr lang="en-US" dirty="0" err="1"/>
              <a:t>kullanarak</a:t>
            </a:r>
            <a:r>
              <a:rPr lang="en-US" dirty="0"/>
              <a:t> </a:t>
            </a:r>
            <a:r>
              <a:rPr lang="en-US" dirty="0" err="1"/>
              <a:t>trafik</a:t>
            </a:r>
            <a:r>
              <a:rPr lang="en-US" dirty="0"/>
              <a:t> </a:t>
            </a:r>
            <a:r>
              <a:rPr lang="en-US" dirty="0" err="1"/>
              <a:t>koşullarını</a:t>
            </a:r>
            <a:r>
              <a:rPr lang="en-US" dirty="0"/>
              <a:t>, </a:t>
            </a:r>
            <a:r>
              <a:rPr lang="en-US" dirty="0" err="1"/>
              <a:t>yolculuk</a:t>
            </a:r>
            <a:r>
              <a:rPr lang="en-US" dirty="0"/>
              <a:t> </a:t>
            </a:r>
            <a:r>
              <a:rPr lang="en-US" dirty="0" err="1"/>
              <a:t>süresini</a:t>
            </a:r>
            <a:r>
              <a:rPr lang="en-US" dirty="0"/>
              <a:t> </a:t>
            </a:r>
            <a:r>
              <a:rPr lang="en-US" dirty="0" err="1"/>
              <a:t>ve</a:t>
            </a:r>
            <a:r>
              <a:rPr lang="en-US" dirty="0"/>
              <a:t> </a:t>
            </a:r>
            <a:r>
              <a:rPr lang="en-US" dirty="0" err="1"/>
              <a:t>güvenliği</a:t>
            </a:r>
            <a:r>
              <a:rPr lang="en-US" dirty="0"/>
              <a:t> optimize </a:t>
            </a:r>
            <a:r>
              <a:rPr lang="en-US" dirty="0" err="1"/>
              <a:t>etmeye</a:t>
            </a:r>
            <a:r>
              <a:rPr lang="en-US" dirty="0"/>
              <a:t> </a:t>
            </a:r>
            <a:r>
              <a:rPr lang="en-US" dirty="0" err="1"/>
              <a:t>çalışmaktadır</a:t>
            </a:r>
            <a:r>
              <a:rPr lang="en-US" dirty="0"/>
              <a:t>. </a:t>
            </a:r>
            <a:r>
              <a:rPr lang="en-US" dirty="0" err="1"/>
              <a:t>Waymo'nun</a:t>
            </a:r>
            <a:r>
              <a:rPr lang="en-US" dirty="0"/>
              <a:t> </a:t>
            </a:r>
            <a:r>
              <a:rPr lang="en-US" dirty="0" err="1"/>
              <a:t>araçları</a:t>
            </a:r>
            <a:r>
              <a:rPr lang="en-US" dirty="0"/>
              <a:t>, RL </a:t>
            </a:r>
            <a:r>
              <a:rPr lang="en-US" dirty="0" err="1"/>
              <a:t>algoritmalarıyla</a:t>
            </a:r>
            <a:r>
              <a:rPr lang="en-US" dirty="0"/>
              <a:t> </a:t>
            </a:r>
            <a:r>
              <a:rPr lang="en-US" dirty="0" err="1"/>
              <a:t>trafik</a:t>
            </a:r>
            <a:r>
              <a:rPr lang="en-US" dirty="0"/>
              <a:t> </a:t>
            </a:r>
            <a:r>
              <a:rPr lang="en-US" dirty="0" err="1"/>
              <a:t>ışıkları</a:t>
            </a:r>
            <a:r>
              <a:rPr lang="en-US" dirty="0"/>
              <a:t>, </a:t>
            </a:r>
            <a:r>
              <a:rPr lang="en-US" dirty="0" err="1"/>
              <a:t>kavşaklar</a:t>
            </a:r>
            <a:r>
              <a:rPr lang="en-US" dirty="0"/>
              <a:t> </a:t>
            </a:r>
            <a:r>
              <a:rPr lang="en-US" dirty="0" err="1"/>
              <a:t>ve</a:t>
            </a:r>
            <a:r>
              <a:rPr lang="en-US" dirty="0"/>
              <a:t> </a:t>
            </a:r>
            <a:r>
              <a:rPr lang="en-US" dirty="0" err="1"/>
              <a:t>yol</a:t>
            </a:r>
            <a:r>
              <a:rPr lang="en-US" dirty="0"/>
              <a:t> </a:t>
            </a:r>
            <a:r>
              <a:rPr lang="en-US" dirty="0" err="1"/>
              <a:t>koşullarına</a:t>
            </a:r>
            <a:r>
              <a:rPr lang="en-US" dirty="0"/>
              <a:t> </a:t>
            </a:r>
            <a:r>
              <a:rPr lang="en-US" dirty="0" err="1"/>
              <a:t>göre</a:t>
            </a:r>
            <a:r>
              <a:rPr lang="en-US" dirty="0"/>
              <a:t> </a:t>
            </a:r>
            <a:r>
              <a:rPr lang="en-US" dirty="0" err="1"/>
              <a:t>en</a:t>
            </a:r>
            <a:r>
              <a:rPr lang="en-US" dirty="0"/>
              <a:t> </a:t>
            </a:r>
            <a:r>
              <a:rPr lang="en-US" dirty="0" err="1"/>
              <a:t>iyi</a:t>
            </a:r>
            <a:r>
              <a:rPr lang="en-US" dirty="0"/>
              <a:t> </a:t>
            </a:r>
            <a:r>
              <a:rPr lang="en-US" dirty="0" err="1"/>
              <a:t>aksiyonları</a:t>
            </a:r>
            <a:r>
              <a:rPr lang="en-US" dirty="0"/>
              <a:t> </a:t>
            </a:r>
            <a:r>
              <a:rPr lang="en-US" dirty="0" err="1"/>
              <a:t>öğrenir</a:t>
            </a:r>
            <a:r>
              <a:rPr lang="en-US" dirty="0"/>
              <a:t> </a:t>
            </a:r>
            <a:r>
              <a:rPr lang="en-US" dirty="0" err="1"/>
              <a:t>ve</a:t>
            </a:r>
            <a:r>
              <a:rPr lang="en-US" dirty="0"/>
              <a:t> </a:t>
            </a:r>
            <a:r>
              <a:rPr lang="en-US" dirty="0" err="1"/>
              <a:t>uygular</a:t>
            </a:r>
            <a:r>
              <a:rPr lang="en-US" dirty="0"/>
              <a:t>.</a:t>
            </a:r>
          </a:p>
        </p:txBody>
      </p:sp>
    </p:spTree>
    <p:extLst>
      <p:ext uri="{BB962C8B-B14F-4D97-AF65-F5344CB8AC3E}">
        <p14:creationId xmlns:p14="http://schemas.microsoft.com/office/powerpoint/2010/main" val="2068285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8</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3" name="TextBox 12">
            <a:extLst>
              <a:ext uri="{FF2B5EF4-FFF2-40B4-BE49-F238E27FC236}">
                <a16:creationId xmlns:a16="http://schemas.microsoft.com/office/drawing/2014/main" id="{BE8128A5-16AC-45B2-8F8F-29C9ACA18AC0}"/>
              </a:ext>
            </a:extLst>
          </p:cNvPr>
          <p:cNvSpPr txBox="1"/>
          <p:nvPr/>
        </p:nvSpPr>
        <p:spPr>
          <a:xfrm>
            <a:off x="1411282" y="3933974"/>
            <a:ext cx="9961568" cy="1938992"/>
          </a:xfrm>
          <a:prstGeom prst="rect">
            <a:avLst/>
          </a:prstGeom>
          <a:noFill/>
        </p:spPr>
        <p:txBody>
          <a:bodyPr wrap="square">
            <a:spAutoFit/>
          </a:bodyPr>
          <a:lstStyle/>
          <a:p>
            <a:r>
              <a:rPr lang="en-US" sz="5800" dirty="0" err="1">
                <a:solidFill>
                  <a:schemeClr val="tx2"/>
                </a:solidFill>
                <a:latin typeface="Archivo Black" panose="020B0604020202020204" charset="0"/>
              </a:rPr>
              <a:t>Zorluklar</a:t>
            </a:r>
            <a:r>
              <a:rPr lang="en-US" sz="5800" dirty="0">
                <a:solidFill>
                  <a:schemeClr val="tx2"/>
                </a:solidFill>
                <a:latin typeface="Archivo Black" panose="020B0604020202020204" charset="0"/>
              </a:rPr>
              <a:t> </a:t>
            </a:r>
            <a:r>
              <a:rPr lang="en-US" sz="5800" dirty="0" err="1">
                <a:solidFill>
                  <a:schemeClr val="tx2"/>
                </a:solidFill>
                <a:latin typeface="Archivo Black" panose="020B0604020202020204" charset="0"/>
              </a:rPr>
              <a:t>ve</a:t>
            </a:r>
            <a:r>
              <a:rPr lang="en-US" sz="5800" dirty="0">
                <a:solidFill>
                  <a:schemeClr val="tx2"/>
                </a:solidFill>
                <a:latin typeface="Archivo Black" panose="020B0604020202020204" charset="0"/>
              </a:rPr>
              <a:t> </a:t>
            </a:r>
            <a:r>
              <a:rPr lang="en-US" sz="5800" dirty="0" err="1">
                <a:solidFill>
                  <a:schemeClr val="tx2"/>
                </a:solidFill>
                <a:latin typeface="Archivo Black" panose="020B0604020202020204" charset="0"/>
              </a:rPr>
              <a:t>Gelecek</a:t>
            </a:r>
            <a:r>
              <a:rPr lang="en-US" sz="5800" dirty="0">
                <a:solidFill>
                  <a:schemeClr val="tx2"/>
                </a:solidFill>
                <a:latin typeface="Archivo Black" panose="020B0604020202020204" charset="0"/>
              </a:rPr>
              <a:t> </a:t>
            </a:r>
            <a:r>
              <a:rPr lang="en-US" sz="5800" dirty="0" err="1">
                <a:solidFill>
                  <a:schemeClr val="tx2"/>
                </a:solidFill>
                <a:latin typeface="Archivo Black" panose="020B0604020202020204" charset="0"/>
              </a:rPr>
              <a:t>Çalışmalar</a:t>
            </a:r>
            <a:endParaRPr lang="en-US" sz="5800" dirty="0">
              <a:solidFill>
                <a:schemeClr val="tx2"/>
              </a:solidFill>
              <a:latin typeface="Archivo Black" panose="020B0604020202020204" charset="0"/>
            </a:endParaRPr>
          </a:p>
        </p:txBody>
      </p:sp>
    </p:spTree>
    <p:extLst>
      <p:ext uri="{BB962C8B-B14F-4D97-AF65-F5344CB8AC3E}">
        <p14:creationId xmlns:p14="http://schemas.microsoft.com/office/powerpoint/2010/main" val="121548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70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en-US" dirty="0" err="1"/>
              <a:t>Zorluklar</a:t>
            </a:r>
            <a:r>
              <a:rPr lang="en-US" dirty="0"/>
              <a:t> </a:t>
            </a:r>
            <a:r>
              <a:rPr lang="en-US" dirty="0" err="1"/>
              <a:t>ve</a:t>
            </a:r>
            <a:r>
              <a:rPr lang="en-US" dirty="0"/>
              <a:t> </a:t>
            </a:r>
            <a:r>
              <a:rPr lang="en-US" dirty="0" err="1"/>
              <a:t>Gelecek</a:t>
            </a:r>
            <a:r>
              <a:rPr lang="en-US" dirty="0"/>
              <a:t> </a:t>
            </a:r>
            <a:r>
              <a:rPr lang="en-US" dirty="0" err="1"/>
              <a:t>Çalışmalar</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Reinforcement Learning (RL) </a:t>
            </a:r>
            <a:r>
              <a:rPr lang="en-US" dirty="0" err="1"/>
              <a:t>tabanlı</a:t>
            </a:r>
            <a:r>
              <a:rPr lang="en-US" dirty="0"/>
              <a:t> </a:t>
            </a:r>
            <a:r>
              <a:rPr lang="en-US" dirty="0" err="1"/>
              <a:t>otonom</a:t>
            </a:r>
            <a:r>
              <a:rPr lang="en-US" dirty="0"/>
              <a:t> </a:t>
            </a:r>
            <a:r>
              <a:rPr lang="en-US" dirty="0" err="1"/>
              <a:t>araç</a:t>
            </a:r>
            <a:r>
              <a:rPr lang="en-US" dirty="0"/>
              <a:t> </a:t>
            </a:r>
            <a:r>
              <a:rPr lang="en-US" dirty="0" err="1"/>
              <a:t>teknolojileri</a:t>
            </a:r>
            <a:r>
              <a:rPr lang="en-US" dirty="0"/>
              <a:t>, </a:t>
            </a:r>
            <a:r>
              <a:rPr lang="en-US" dirty="0" err="1"/>
              <a:t>heyecan</a:t>
            </a:r>
            <a:r>
              <a:rPr lang="en-US" dirty="0"/>
              <a:t> </a:t>
            </a:r>
            <a:r>
              <a:rPr lang="en-US" dirty="0" err="1"/>
              <a:t>verici</a:t>
            </a:r>
            <a:r>
              <a:rPr lang="en-US" dirty="0"/>
              <a:t> </a:t>
            </a:r>
            <a:r>
              <a:rPr lang="en-US" dirty="0" err="1"/>
              <a:t>bir</a:t>
            </a:r>
            <a:r>
              <a:rPr lang="en-US" dirty="0"/>
              <a:t> </a:t>
            </a:r>
            <a:r>
              <a:rPr lang="en-US" dirty="0" err="1"/>
              <a:t>potansiyele</a:t>
            </a:r>
            <a:r>
              <a:rPr lang="en-US" dirty="0"/>
              <a:t> </a:t>
            </a:r>
            <a:r>
              <a:rPr lang="en-US" dirty="0" err="1"/>
              <a:t>sahip</a:t>
            </a:r>
            <a:r>
              <a:rPr lang="en-US" dirty="0"/>
              <a:t> </a:t>
            </a:r>
            <a:r>
              <a:rPr lang="en-US" dirty="0" err="1"/>
              <a:t>olsa</a:t>
            </a:r>
            <a:r>
              <a:rPr lang="en-US" dirty="0"/>
              <a:t> da, </a:t>
            </a:r>
            <a:r>
              <a:rPr lang="en-US" dirty="0" err="1"/>
              <a:t>bu</a:t>
            </a:r>
            <a:r>
              <a:rPr lang="en-US" dirty="0"/>
              <a:t> </a:t>
            </a:r>
            <a:r>
              <a:rPr lang="en-US" dirty="0" err="1"/>
              <a:t>teknolojinin</a:t>
            </a:r>
            <a:r>
              <a:rPr lang="en-US" dirty="0"/>
              <a:t> </a:t>
            </a:r>
            <a:r>
              <a:rPr lang="en-US" dirty="0" err="1"/>
              <a:t>geniş</a:t>
            </a:r>
            <a:r>
              <a:rPr lang="en-US" dirty="0"/>
              <a:t> </a:t>
            </a:r>
            <a:r>
              <a:rPr lang="en-US" dirty="0" err="1"/>
              <a:t>çapta</a:t>
            </a:r>
            <a:r>
              <a:rPr lang="en-US" dirty="0"/>
              <a:t> </a:t>
            </a:r>
            <a:r>
              <a:rPr lang="en-US" dirty="0" err="1"/>
              <a:t>uygulanabilirliği</a:t>
            </a:r>
            <a:r>
              <a:rPr lang="en-US" dirty="0"/>
              <a:t> </a:t>
            </a:r>
            <a:r>
              <a:rPr lang="en-US" dirty="0" err="1"/>
              <a:t>için</a:t>
            </a:r>
            <a:r>
              <a:rPr lang="en-US" dirty="0"/>
              <a:t> </a:t>
            </a:r>
            <a:r>
              <a:rPr lang="en-US" dirty="0" err="1"/>
              <a:t>bazı</a:t>
            </a:r>
            <a:r>
              <a:rPr lang="en-US" dirty="0"/>
              <a:t> </a:t>
            </a:r>
            <a:r>
              <a:rPr lang="en-US" dirty="0" err="1"/>
              <a:t>zorluklar</a:t>
            </a:r>
            <a:r>
              <a:rPr lang="en-US" dirty="0"/>
              <a:t> </a:t>
            </a:r>
            <a:r>
              <a:rPr lang="en-US" dirty="0" err="1"/>
              <a:t>ve</a:t>
            </a:r>
            <a:r>
              <a:rPr lang="en-US" dirty="0"/>
              <a:t> </a:t>
            </a:r>
            <a:r>
              <a:rPr lang="en-US" dirty="0" err="1"/>
              <a:t>engeller</a:t>
            </a:r>
            <a:r>
              <a:rPr lang="en-US" dirty="0"/>
              <a:t> </a:t>
            </a:r>
            <a:r>
              <a:rPr lang="en-US" dirty="0" err="1"/>
              <a:t>bulunmaktadır</a:t>
            </a:r>
            <a:r>
              <a:rPr lang="en-US" dirty="0"/>
              <a:t>.</a:t>
            </a:r>
          </a:p>
        </p:txBody>
      </p:sp>
    </p:spTree>
    <p:extLst>
      <p:ext uri="{BB962C8B-B14F-4D97-AF65-F5344CB8AC3E}">
        <p14:creationId xmlns:p14="http://schemas.microsoft.com/office/powerpoint/2010/main" val="3740883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it-IT" dirty="0"/>
              <a:t>Veri Gereksinimi ve Simülasyon Limitleri</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lnSpcReduction="10000"/>
          </a:bodyPr>
          <a:lstStyle/>
          <a:p>
            <a:pPr marL="25400" indent="0">
              <a:buClr>
                <a:schemeClr val="bg1"/>
              </a:buClr>
              <a:buNone/>
            </a:pPr>
            <a:r>
              <a:rPr lang="en-US" b="1" dirty="0"/>
              <a:t>Veri </a:t>
            </a:r>
            <a:r>
              <a:rPr lang="en-US" b="1" dirty="0" err="1"/>
              <a:t>Gereksinimi</a:t>
            </a:r>
            <a:r>
              <a:rPr lang="en-US" b="1" dirty="0"/>
              <a:t>: </a:t>
            </a:r>
          </a:p>
          <a:p>
            <a:pPr marL="25400" indent="0">
              <a:buClr>
                <a:schemeClr val="bg1"/>
              </a:buClr>
              <a:buNone/>
            </a:pPr>
            <a:r>
              <a:rPr lang="en-US" dirty="0"/>
              <a:t>RL </a:t>
            </a:r>
            <a:r>
              <a:rPr lang="en-US" dirty="0" err="1"/>
              <a:t>tabanlı</a:t>
            </a:r>
            <a:r>
              <a:rPr lang="en-US" dirty="0"/>
              <a:t> </a:t>
            </a:r>
            <a:r>
              <a:rPr lang="en-US" dirty="0" err="1"/>
              <a:t>sistemlerin</a:t>
            </a:r>
            <a:r>
              <a:rPr lang="en-US" dirty="0"/>
              <a:t> </a:t>
            </a:r>
            <a:r>
              <a:rPr lang="en-US" dirty="0" err="1"/>
              <a:t>öğrenebilmesi</a:t>
            </a:r>
            <a:r>
              <a:rPr lang="en-US" dirty="0"/>
              <a:t> </a:t>
            </a:r>
            <a:r>
              <a:rPr lang="en-US" dirty="0" err="1"/>
              <a:t>için</a:t>
            </a:r>
            <a:r>
              <a:rPr lang="en-US" dirty="0"/>
              <a:t> </a:t>
            </a:r>
            <a:r>
              <a:rPr lang="en-US" dirty="0" err="1"/>
              <a:t>büyük</a:t>
            </a:r>
            <a:r>
              <a:rPr lang="en-US" dirty="0"/>
              <a:t> </a:t>
            </a:r>
            <a:r>
              <a:rPr lang="en-US" dirty="0" err="1"/>
              <a:t>miktarda</a:t>
            </a:r>
            <a:r>
              <a:rPr lang="en-US" dirty="0"/>
              <a:t> </a:t>
            </a:r>
            <a:r>
              <a:rPr lang="en-US" dirty="0" err="1"/>
              <a:t>veriye</a:t>
            </a:r>
            <a:r>
              <a:rPr lang="en-US" dirty="0"/>
              <a:t> </a:t>
            </a:r>
            <a:r>
              <a:rPr lang="en-US" dirty="0" err="1"/>
              <a:t>ihtiyaç</a:t>
            </a:r>
            <a:r>
              <a:rPr lang="en-US" dirty="0"/>
              <a:t> </a:t>
            </a:r>
            <a:r>
              <a:rPr lang="en-US" dirty="0" err="1"/>
              <a:t>duyulur</a:t>
            </a:r>
            <a:r>
              <a:rPr lang="en-US" dirty="0"/>
              <a:t>. </a:t>
            </a:r>
            <a:r>
              <a:rPr lang="en-US" dirty="0" err="1"/>
              <a:t>Otonom</a:t>
            </a:r>
            <a:r>
              <a:rPr lang="en-US" dirty="0"/>
              <a:t> </a:t>
            </a:r>
            <a:r>
              <a:rPr lang="en-US" dirty="0" err="1"/>
              <a:t>araçlar</a:t>
            </a:r>
            <a:r>
              <a:rPr lang="en-US" dirty="0"/>
              <a:t>, </a:t>
            </a:r>
            <a:r>
              <a:rPr lang="en-US" dirty="0" err="1"/>
              <a:t>çevresel</a:t>
            </a:r>
            <a:r>
              <a:rPr lang="en-US" dirty="0"/>
              <a:t> </a:t>
            </a:r>
            <a:r>
              <a:rPr lang="en-US" dirty="0" err="1"/>
              <a:t>değişkenlikler</a:t>
            </a:r>
            <a:r>
              <a:rPr lang="en-US" dirty="0"/>
              <a:t>, </a:t>
            </a:r>
            <a:r>
              <a:rPr lang="en-US" dirty="0" err="1"/>
              <a:t>trafik</a:t>
            </a:r>
            <a:r>
              <a:rPr lang="en-US" dirty="0"/>
              <a:t> </a:t>
            </a:r>
            <a:r>
              <a:rPr lang="en-US" dirty="0" err="1"/>
              <a:t>koşulları</a:t>
            </a:r>
            <a:r>
              <a:rPr lang="en-US" dirty="0"/>
              <a:t>, </a:t>
            </a:r>
            <a:r>
              <a:rPr lang="en-US" dirty="0" err="1"/>
              <a:t>hava</a:t>
            </a:r>
            <a:r>
              <a:rPr lang="en-US" dirty="0"/>
              <a:t> </a:t>
            </a:r>
            <a:r>
              <a:rPr lang="en-US" dirty="0" err="1"/>
              <a:t>durumu</a:t>
            </a:r>
            <a:r>
              <a:rPr lang="en-US" dirty="0"/>
              <a:t> </a:t>
            </a:r>
            <a:r>
              <a:rPr lang="en-US" dirty="0" err="1"/>
              <a:t>gibi</a:t>
            </a:r>
            <a:r>
              <a:rPr lang="en-US" dirty="0"/>
              <a:t> </a:t>
            </a:r>
            <a:r>
              <a:rPr lang="en-US" dirty="0" err="1"/>
              <a:t>faktörlere</a:t>
            </a:r>
            <a:r>
              <a:rPr lang="en-US" dirty="0"/>
              <a:t> </a:t>
            </a:r>
            <a:r>
              <a:rPr lang="en-US" dirty="0" err="1"/>
              <a:t>tepki</a:t>
            </a:r>
            <a:r>
              <a:rPr lang="en-US" dirty="0"/>
              <a:t> </a:t>
            </a:r>
            <a:r>
              <a:rPr lang="en-US" dirty="0" err="1"/>
              <a:t>verirken</a:t>
            </a:r>
            <a:r>
              <a:rPr lang="en-US" dirty="0"/>
              <a:t> </a:t>
            </a:r>
            <a:r>
              <a:rPr lang="en-US" dirty="0" err="1"/>
              <a:t>çok</a:t>
            </a:r>
            <a:r>
              <a:rPr lang="en-US" dirty="0"/>
              <a:t> </a:t>
            </a:r>
            <a:r>
              <a:rPr lang="en-US" dirty="0" err="1"/>
              <a:t>büyük</a:t>
            </a:r>
            <a:r>
              <a:rPr lang="en-US" dirty="0"/>
              <a:t> </a:t>
            </a:r>
            <a:r>
              <a:rPr lang="en-US" dirty="0" err="1"/>
              <a:t>veri</a:t>
            </a:r>
            <a:r>
              <a:rPr lang="en-US" dirty="0"/>
              <a:t> </a:t>
            </a:r>
            <a:r>
              <a:rPr lang="en-US" dirty="0" err="1"/>
              <a:t>setlerine</a:t>
            </a:r>
            <a:r>
              <a:rPr lang="en-US" dirty="0"/>
              <a:t> </a:t>
            </a:r>
            <a:r>
              <a:rPr lang="en-US" dirty="0" err="1"/>
              <a:t>dayanmalıdır</a:t>
            </a:r>
            <a:r>
              <a:rPr lang="en-US" dirty="0"/>
              <a:t>. Bu, </a:t>
            </a:r>
            <a:r>
              <a:rPr lang="en-US" dirty="0" err="1"/>
              <a:t>özellikle</a:t>
            </a:r>
            <a:r>
              <a:rPr lang="en-US" dirty="0"/>
              <a:t> </a:t>
            </a:r>
            <a:r>
              <a:rPr lang="en-US" dirty="0" err="1"/>
              <a:t>gerçek</a:t>
            </a:r>
            <a:r>
              <a:rPr lang="en-US" dirty="0"/>
              <a:t> </a:t>
            </a:r>
            <a:r>
              <a:rPr lang="en-US" dirty="0" err="1"/>
              <a:t>dünya</a:t>
            </a:r>
            <a:r>
              <a:rPr lang="en-US" dirty="0"/>
              <a:t> </a:t>
            </a:r>
            <a:r>
              <a:rPr lang="en-US" dirty="0" err="1"/>
              <a:t>verisinin</a:t>
            </a:r>
            <a:r>
              <a:rPr lang="en-US" dirty="0"/>
              <a:t> </a:t>
            </a:r>
            <a:r>
              <a:rPr lang="en-US" dirty="0" err="1"/>
              <a:t>toplanmasının</a:t>
            </a:r>
            <a:r>
              <a:rPr lang="en-US" dirty="0"/>
              <a:t> </a:t>
            </a:r>
            <a:r>
              <a:rPr lang="en-US" dirty="0" err="1"/>
              <a:t>maliyetli</a:t>
            </a:r>
            <a:r>
              <a:rPr lang="en-US" dirty="0"/>
              <a:t> </a:t>
            </a:r>
            <a:r>
              <a:rPr lang="en-US" dirty="0" err="1"/>
              <a:t>ve</a:t>
            </a:r>
            <a:r>
              <a:rPr lang="en-US" dirty="0"/>
              <a:t> zaman </a:t>
            </a:r>
            <a:r>
              <a:rPr lang="en-US" dirty="0" err="1"/>
              <a:t>alıcı</a:t>
            </a:r>
            <a:r>
              <a:rPr lang="en-US" dirty="0"/>
              <a:t> </a:t>
            </a:r>
            <a:r>
              <a:rPr lang="en-US" dirty="0" err="1"/>
              <a:t>olmasıyla</a:t>
            </a:r>
            <a:r>
              <a:rPr lang="en-US" dirty="0"/>
              <a:t> </a:t>
            </a:r>
            <a:r>
              <a:rPr lang="en-US" dirty="0" err="1"/>
              <a:t>birlikte</a:t>
            </a:r>
            <a:r>
              <a:rPr lang="en-US" dirty="0"/>
              <a:t> </a:t>
            </a:r>
            <a:r>
              <a:rPr lang="en-US" dirty="0" err="1"/>
              <a:t>bir</a:t>
            </a:r>
            <a:r>
              <a:rPr lang="en-US" dirty="0"/>
              <a:t> </a:t>
            </a:r>
            <a:r>
              <a:rPr lang="en-US" dirty="0" err="1"/>
              <a:t>zorluk</a:t>
            </a:r>
            <a:r>
              <a:rPr lang="en-US" dirty="0"/>
              <a:t> </a:t>
            </a:r>
            <a:r>
              <a:rPr lang="en-US" dirty="0" err="1"/>
              <a:t>teşkil</a:t>
            </a:r>
            <a:r>
              <a:rPr lang="en-US" dirty="0"/>
              <a:t> </a:t>
            </a:r>
            <a:r>
              <a:rPr lang="en-US" dirty="0" err="1"/>
              <a:t>eder</a:t>
            </a:r>
            <a:r>
              <a:rPr lang="en-US" dirty="0"/>
              <a:t>.</a:t>
            </a:r>
          </a:p>
          <a:p>
            <a:pPr marL="25400" indent="0">
              <a:buClr>
                <a:schemeClr val="bg1"/>
              </a:buClr>
              <a:buNone/>
            </a:pPr>
            <a:endParaRPr lang="en-US" dirty="0"/>
          </a:p>
          <a:p>
            <a:pPr marL="25400" indent="0">
              <a:buClr>
                <a:schemeClr val="bg1"/>
              </a:buClr>
              <a:buNone/>
            </a:pPr>
            <a:r>
              <a:rPr lang="en-US" b="1" dirty="0" err="1"/>
              <a:t>Simülasyon</a:t>
            </a:r>
            <a:r>
              <a:rPr lang="en-US" b="1" dirty="0"/>
              <a:t> </a:t>
            </a:r>
            <a:r>
              <a:rPr lang="en-US" b="1" dirty="0" err="1"/>
              <a:t>Limitleri</a:t>
            </a:r>
            <a:r>
              <a:rPr lang="en-US" b="1" dirty="0"/>
              <a:t>:</a:t>
            </a:r>
          </a:p>
          <a:p>
            <a:pPr marL="25400" indent="0">
              <a:buClr>
                <a:schemeClr val="bg1"/>
              </a:buClr>
              <a:buNone/>
            </a:pPr>
            <a:r>
              <a:rPr lang="en-US" dirty="0"/>
              <a:t> </a:t>
            </a:r>
            <a:r>
              <a:rPr lang="en-US" dirty="0" err="1"/>
              <a:t>Simülatörler</a:t>
            </a:r>
            <a:r>
              <a:rPr lang="en-US" dirty="0"/>
              <a:t>, </a:t>
            </a:r>
            <a:r>
              <a:rPr lang="en-US" dirty="0" err="1"/>
              <a:t>gerçek</a:t>
            </a:r>
            <a:r>
              <a:rPr lang="en-US" dirty="0"/>
              <a:t> </a:t>
            </a:r>
            <a:r>
              <a:rPr lang="en-US" dirty="0" err="1"/>
              <a:t>dünya</a:t>
            </a:r>
            <a:r>
              <a:rPr lang="en-US" dirty="0"/>
              <a:t> </a:t>
            </a:r>
            <a:r>
              <a:rPr lang="en-US" dirty="0" err="1"/>
              <a:t>koşullarını</a:t>
            </a:r>
            <a:r>
              <a:rPr lang="en-US" dirty="0"/>
              <a:t> tam </a:t>
            </a:r>
            <a:r>
              <a:rPr lang="en-US" dirty="0" err="1"/>
              <a:t>anlamıyla</a:t>
            </a:r>
            <a:r>
              <a:rPr lang="en-US" dirty="0"/>
              <a:t> </a:t>
            </a:r>
            <a:r>
              <a:rPr lang="en-US" dirty="0" err="1"/>
              <a:t>yansıtmakta</a:t>
            </a:r>
            <a:r>
              <a:rPr lang="en-US" dirty="0"/>
              <a:t> </a:t>
            </a:r>
            <a:r>
              <a:rPr lang="en-US" dirty="0" err="1"/>
              <a:t>yetersiz</a:t>
            </a:r>
            <a:r>
              <a:rPr lang="en-US" dirty="0"/>
              <a:t> </a:t>
            </a:r>
            <a:r>
              <a:rPr lang="en-US" dirty="0" err="1"/>
              <a:t>kalabilir</a:t>
            </a:r>
            <a:r>
              <a:rPr lang="en-US" dirty="0"/>
              <a:t>. Her ne </a:t>
            </a:r>
            <a:r>
              <a:rPr lang="en-US" dirty="0" err="1"/>
              <a:t>kadar</a:t>
            </a:r>
            <a:r>
              <a:rPr lang="en-US" dirty="0"/>
              <a:t> </a:t>
            </a:r>
            <a:r>
              <a:rPr lang="en-US" dirty="0" err="1"/>
              <a:t>araçlar</a:t>
            </a:r>
            <a:r>
              <a:rPr lang="en-US" dirty="0"/>
              <a:t>, </a:t>
            </a:r>
            <a:r>
              <a:rPr lang="en-US" dirty="0" err="1"/>
              <a:t>simülasyon</a:t>
            </a:r>
            <a:r>
              <a:rPr lang="en-US" dirty="0"/>
              <a:t> </a:t>
            </a:r>
            <a:r>
              <a:rPr lang="en-US" dirty="0" err="1"/>
              <a:t>ortamlarında</a:t>
            </a:r>
            <a:r>
              <a:rPr lang="en-US" dirty="0"/>
              <a:t> </a:t>
            </a:r>
            <a:r>
              <a:rPr lang="en-US" dirty="0" err="1"/>
              <a:t>güvenli</a:t>
            </a:r>
            <a:r>
              <a:rPr lang="en-US" dirty="0"/>
              <a:t> </a:t>
            </a:r>
            <a:r>
              <a:rPr lang="en-US" dirty="0" err="1"/>
              <a:t>bir</a:t>
            </a:r>
            <a:r>
              <a:rPr lang="en-US" dirty="0"/>
              <a:t> </a:t>
            </a:r>
            <a:r>
              <a:rPr lang="en-US" dirty="0" err="1"/>
              <a:t>şekilde</a:t>
            </a:r>
            <a:r>
              <a:rPr lang="en-US" dirty="0"/>
              <a:t> test </a:t>
            </a:r>
            <a:r>
              <a:rPr lang="en-US" dirty="0" err="1"/>
              <a:t>edilse</a:t>
            </a:r>
            <a:r>
              <a:rPr lang="en-US" dirty="0"/>
              <a:t> de, </a:t>
            </a:r>
            <a:r>
              <a:rPr lang="en-US" dirty="0" err="1"/>
              <a:t>gerçek</a:t>
            </a:r>
            <a:r>
              <a:rPr lang="en-US" dirty="0"/>
              <a:t> </a:t>
            </a:r>
            <a:r>
              <a:rPr lang="en-US" dirty="0" err="1"/>
              <a:t>dünyada</a:t>
            </a:r>
            <a:r>
              <a:rPr lang="en-US" dirty="0"/>
              <a:t> </a:t>
            </a:r>
            <a:r>
              <a:rPr lang="en-US" dirty="0" err="1"/>
              <a:t>karşılaşılan</a:t>
            </a:r>
            <a:r>
              <a:rPr lang="en-US" dirty="0"/>
              <a:t> </a:t>
            </a:r>
            <a:r>
              <a:rPr lang="en-US" dirty="0" err="1"/>
              <a:t>küçük</a:t>
            </a:r>
            <a:r>
              <a:rPr lang="en-US" dirty="0"/>
              <a:t> </a:t>
            </a:r>
            <a:r>
              <a:rPr lang="en-US" dirty="0" err="1"/>
              <a:t>değişiklikler</a:t>
            </a:r>
            <a:r>
              <a:rPr lang="en-US" dirty="0"/>
              <a:t> </a:t>
            </a:r>
            <a:r>
              <a:rPr lang="en-US" dirty="0" err="1"/>
              <a:t>veya</a:t>
            </a:r>
            <a:r>
              <a:rPr lang="en-US" dirty="0"/>
              <a:t> </a:t>
            </a:r>
            <a:r>
              <a:rPr lang="en-US" dirty="0" err="1"/>
              <a:t>beklenmedik</a:t>
            </a:r>
            <a:r>
              <a:rPr lang="en-US" dirty="0"/>
              <a:t> </a:t>
            </a:r>
            <a:r>
              <a:rPr lang="en-US" dirty="0" err="1"/>
              <a:t>olaylar</a:t>
            </a:r>
            <a:r>
              <a:rPr lang="en-US" dirty="0"/>
              <a:t> </a:t>
            </a:r>
            <a:r>
              <a:rPr lang="en-US" dirty="0" err="1"/>
              <a:t>simülasyon</a:t>
            </a:r>
            <a:r>
              <a:rPr lang="en-US" dirty="0"/>
              <a:t> </a:t>
            </a:r>
            <a:r>
              <a:rPr lang="en-US" dirty="0" err="1"/>
              <a:t>ortamlarında</a:t>
            </a:r>
            <a:r>
              <a:rPr lang="en-US" dirty="0"/>
              <a:t> </a:t>
            </a:r>
            <a:r>
              <a:rPr lang="en-US" dirty="0" err="1"/>
              <a:t>modellenemeyebilir</a:t>
            </a:r>
            <a:r>
              <a:rPr lang="en-US" dirty="0"/>
              <a:t>.</a:t>
            </a:r>
          </a:p>
        </p:txBody>
      </p:sp>
    </p:spTree>
    <p:extLst>
      <p:ext uri="{BB962C8B-B14F-4D97-AF65-F5344CB8AC3E}">
        <p14:creationId xmlns:p14="http://schemas.microsoft.com/office/powerpoint/2010/main" val="18079924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en-US" dirty="0" err="1"/>
              <a:t>Güvenlik</a:t>
            </a:r>
            <a:r>
              <a:rPr lang="en-US" dirty="0"/>
              <a:t> </a:t>
            </a:r>
            <a:r>
              <a:rPr lang="en-US" dirty="0" err="1"/>
              <a:t>ve</a:t>
            </a:r>
            <a:r>
              <a:rPr lang="en-US" dirty="0"/>
              <a:t> </a:t>
            </a:r>
            <a:r>
              <a:rPr lang="en-US" dirty="0" err="1"/>
              <a:t>Etik</a:t>
            </a:r>
            <a:r>
              <a:rPr lang="en-US" dirty="0"/>
              <a:t> </a:t>
            </a:r>
            <a:r>
              <a:rPr lang="en-US" dirty="0" err="1"/>
              <a:t>Sorunlar</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b="1" dirty="0" err="1"/>
              <a:t>Güvenlik</a:t>
            </a:r>
            <a:r>
              <a:rPr lang="en-US" b="1" dirty="0"/>
              <a:t>:</a:t>
            </a:r>
          </a:p>
          <a:p>
            <a:pPr marL="25400" indent="0">
              <a:buClr>
                <a:schemeClr val="bg1"/>
              </a:buClr>
              <a:buNone/>
            </a:pPr>
            <a:r>
              <a:rPr lang="en-US" dirty="0" err="1"/>
              <a:t>Otonom</a:t>
            </a:r>
            <a:r>
              <a:rPr lang="en-US" dirty="0"/>
              <a:t> </a:t>
            </a:r>
            <a:r>
              <a:rPr lang="en-US" dirty="0" err="1"/>
              <a:t>araçların</a:t>
            </a:r>
            <a:r>
              <a:rPr lang="en-US" dirty="0"/>
              <a:t> </a:t>
            </a:r>
            <a:r>
              <a:rPr lang="en-US" dirty="0" err="1"/>
              <a:t>güvenliği</a:t>
            </a:r>
            <a:r>
              <a:rPr lang="en-US" dirty="0"/>
              <a:t>, </a:t>
            </a:r>
            <a:r>
              <a:rPr lang="en-US" dirty="0" err="1"/>
              <a:t>toplum</a:t>
            </a:r>
            <a:r>
              <a:rPr lang="en-US" dirty="0"/>
              <a:t> </a:t>
            </a:r>
            <a:r>
              <a:rPr lang="en-US" dirty="0" err="1"/>
              <a:t>ve</a:t>
            </a:r>
            <a:r>
              <a:rPr lang="en-US" dirty="0"/>
              <a:t> </a:t>
            </a:r>
            <a:r>
              <a:rPr lang="en-US" dirty="0" err="1"/>
              <a:t>endüstri</a:t>
            </a:r>
            <a:r>
              <a:rPr lang="en-US" dirty="0"/>
              <a:t> </a:t>
            </a:r>
            <a:r>
              <a:rPr lang="en-US" dirty="0" err="1"/>
              <a:t>için</a:t>
            </a:r>
            <a:r>
              <a:rPr lang="en-US" dirty="0"/>
              <a:t> </a:t>
            </a:r>
            <a:r>
              <a:rPr lang="en-US" dirty="0" err="1"/>
              <a:t>en</a:t>
            </a:r>
            <a:r>
              <a:rPr lang="en-US" dirty="0"/>
              <a:t> </a:t>
            </a:r>
            <a:r>
              <a:rPr lang="en-US" dirty="0" err="1"/>
              <a:t>kritik</a:t>
            </a:r>
            <a:r>
              <a:rPr lang="en-US" dirty="0"/>
              <a:t> </a:t>
            </a:r>
            <a:r>
              <a:rPr lang="en-US" dirty="0" err="1"/>
              <a:t>unsurlardan</a:t>
            </a:r>
            <a:r>
              <a:rPr lang="en-US" dirty="0"/>
              <a:t> </a:t>
            </a:r>
            <a:r>
              <a:rPr lang="en-US" dirty="0" err="1"/>
              <a:t>biridir</a:t>
            </a:r>
            <a:r>
              <a:rPr lang="en-US" dirty="0"/>
              <a:t>. RL </a:t>
            </a:r>
            <a:r>
              <a:rPr lang="en-US" dirty="0" err="1"/>
              <a:t>tabanlı</a:t>
            </a:r>
            <a:r>
              <a:rPr lang="en-US" dirty="0"/>
              <a:t> </a:t>
            </a:r>
            <a:r>
              <a:rPr lang="en-US" dirty="0" err="1"/>
              <a:t>karar</a:t>
            </a:r>
            <a:r>
              <a:rPr lang="en-US" dirty="0"/>
              <a:t> </a:t>
            </a:r>
            <a:r>
              <a:rPr lang="en-US" dirty="0" err="1"/>
              <a:t>verme</a:t>
            </a:r>
            <a:r>
              <a:rPr lang="en-US" dirty="0"/>
              <a:t> </a:t>
            </a:r>
            <a:r>
              <a:rPr lang="en-US" dirty="0" err="1"/>
              <a:t>sistemleri</a:t>
            </a:r>
            <a:r>
              <a:rPr lang="en-US" dirty="0"/>
              <a:t>, </a:t>
            </a:r>
            <a:r>
              <a:rPr lang="en-US" dirty="0" err="1"/>
              <a:t>özellikle</a:t>
            </a:r>
            <a:r>
              <a:rPr lang="en-US" dirty="0"/>
              <a:t> </a:t>
            </a:r>
            <a:r>
              <a:rPr lang="en-US" dirty="0" err="1"/>
              <a:t>karmaşık</a:t>
            </a:r>
            <a:r>
              <a:rPr lang="en-US" dirty="0"/>
              <a:t>, </a:t>
            </a:r>
            <a:r>
              <a:rPr lang="en-US" dirty="0" err="1"/>
              <a:t>hızlı</a:t>
            </a:r>
            <a:r>
              <a:rPr lang="en-US" dirty="0"/>
              <a:t> </a:t>
            </a:r>
            <a:r>
              <a:rPr lang="en-US" dirty="0" err="1"/>
              <a:t>değişen</a:t>
            </a:r>
            <a:r>
              <a:rPr lang="en-US" dirty="0"/>
              <a:t> </a:t>
            </a:r>
            <a:r>
              <a:rPr lang="en-US" dirty="0" err="1"/>
              <a:t>ve</a:t>
            </a:r>
            <a:r>
              <a:rPr lang="en-US" dirty="0"/>
              <a:t> </a:t>
            </a:r>
            <a:r>
              <a:rPr lang="en-US" dirty="0" err="1"/>
              <a:t>belirsiz</a:t>
            </a:r>
            <a:r>
              <a:rPr lang="en-US" dirty="0"/>
              <a:t> </a:t>
            </a:r>
            <a:r>
              <a:rPr lang="en-US" dirty="0" err="1"/>
              <a:t>çevresel</a:t>
            </a:r>
            <a:r>
              <a:rPr lang="en-US" dirty="0"/>
              <a:t> </a:t>
            </a:r>
            <a:r>
              <a:rPr lang="en-US" dirty="0" err="1"/>
              <a:t>koşullar</a:t>
            </a:r>
            <a:r>
              <a:rPr lang="en-US" dirty="0"/>
              <a:t> </a:t>
            </a:r>
            <a:r>
              <a:rPr lang="en-US" dirty="0" err="1"/>
              <a:t>altında</a:t>
            </a:r>
            <a:r>
              <a:rPr lang="en-US" dirty="0"/>
              <a:t> her zaman </a:t>
            </a:r>
            <a:r>
              <a:rPr lang="en-US" dirty="0" err="1"/>
              <a:t>güvenli</a:t>
            </a:r>
            <a:r>
              <a:rPr lang="en-US" dirty="0"/>
              <a:t> </a:t>
            </a:r>
            <a:r>
              <a:rPr lang="en-US" dirty="0" err="1"/>
              <a:t>sonuçlar</a:t>
            </a:r>
            <a:r>
              <a:rPr lang="en-US" dirty="0"/>
              <a:t> </a:t>
            </a:r>
            <a:r>
              <a:rPr lang="en-US" dirty="0" err="1"/>
              <a:t>doğurmayabilir</a:t>
            </a:r>
            <a:r>
              <a:rPr lang="en-US" dirty="0"/>
              <a:t>.</a:t>
            </a:r>
          </a:p>
          <a:p>
            <a:pPr marL="25400" indent="0">
              <a:buClr>
                <a:schemeClr val="bg1"/>
              </a:buClr>
              <a:buNone/>
            </a:pPr>
            <a:endParaRPr lang="en-US" dirty="0"/>
          </a:p>
          <a:p>
            <a:pPr marL="25400" indent="0">
              <a:buClr>
                <a:schemeClr val="bg1"/>
              </a:buClr>
              <a:buNone/>
            </a:pPr>
            <a:r>
              <a:rPr lang="en-US" b="1" dirty="0" err="1"/>
              <a:t>Etik</a:t>
            </a:r>
            <a:r>
              <a:rPr lang="en-US" b="1" dirty="0"/>
              <a:t> </a:t>
            </a:r>
            <a:r>
              <a:rPr lang="en-US" b="1" dirty="0" err="1"/>
              <a:t>Sorunlar</a:t>
            </a:r>
            <a:r>
              <a:rPr lang="en-US" b="1" dirty="0"/>
              <a:t>:</a:t>
            </a:r>
          </a:p>
          <a:p>
            <a:pPr marL="25400" indent="0">
              <a:buClr>
                <a:schemeClr val="bg1"/>
              </a:buClr>
              <a:buNone/>
            </a:pPr>
            <a:r>
              <a:rPr lang="en-US" dirty="0" err="1"/>
              <a:t>Otonom</a:t>
            </a:r>
            <a:r>
              <a:rPr lang="en-US" dirty="0"/>
              <a:t> </a:t>
            </a:r>
            <a:r>
              <a:rPr lang="en-US" dirty="0" err="1"/>
              <a:t>araçlar</a:t>
            </a:r>
            <a:r>
              <a:rPr lang="en-US" dirty="0"/>
              <a:t>, RL </a:t>
            </a:r>
            <a:r>
              <a:rPr lang="en-US" dirty="0" err="1"/>
              <a:t>kullanarak</a:t>
            </a:r>
            <a:r>
              <a:rPr lang="en-US" dirty="0"/>
              <a:t> </a:t>
            </a:r>
            <a:r>
              <a:rPr lang="en-US" dirty="0" err="1"/>
              <a:t>çevresel</a:t>
            </a:r>
            <a:r>
              <a:rPr lang="en-US" dirty="0"/>
              <a:t> </a:t>
            </a:r>
            <a:r>
              <a:rPr lang="en-US" dirty="0" err="1"/>
              <a:t>koşullara</a:t>
            </a:r>
            <a:r>
              <a:rPr lang="en-US" dirty="0"/>
              <a:t> </a:t>
            </a:r>
            <a:r>
              <a:rPr lang="en-US" dirty="0" err="1"/>
              <a:t>göre</a:t>
            </a:r>
            <a:r>
              <a:rPr lang="en-US" dirty="0"/>
              <a:t> </a:t>
            </a:r>
            <a:r>
              <a:rPr lang="en-US" dirty="0" err="1"/>
              <a:t>kararlar</a:t>
            </a:r>
            <a:r>
              <a:rPr lang="en-US" dirty="0"/>
              <a:t> </a:t>
            </a:r>
            <a:r>
              <a:rPr lang="en-US" dirty="0" err="1"/>
              <a:t>alırken</a:t>
            </a:r>
            <a:r>
              <a:rPr lang="en-US" dirty="0"/>
              <a:t>, </a:t>
            </a:r>
            <a:r>
              <a:rPr lang="en-US" dirty="0" err="1"/>
              <a:t>bu</a:t>
            </a:r>
            <a:r>
              <a:rPr lang="en-US" dirty="0"/>
              <a:t> </a:t>
            </a:r>
            <a:r>
              <a:rPr lang="en-US" dirty="0" err="1"/>
              <a:t>kararların</a:t>
            </a:r>
            <a:r>
              <a:rPr lang="en-US" dirty="0"/>
              <a:t> </a:t>
            </a:r>
            <a:r>
              <a:rPr lang="en-US" dirty="0" err="1"/>
              <a:t>etik</a:t>
            </a:r>
            <a:r>
              <a:rPr lang="en-US" dirty="0"/>
              <a:t> </a:t>
            </a:r>
            <a:r>
              <a:rPr lang="en-US" dirty="0" err="1"/>
              <a:t>açıdan</a:t>
            </a:r>
            <a:r>
              <a:rPr lang="en-US" dirty="0"/>
              <a:t> </a:t>
            </a:r>
            <a:r>
              <a:rPr lang="en-US" dirty="0" err="1"/>
              <a:t>doğru</a:t>
            </a:r>
            <a:r>
              <a:rPr lang="en-US" dirty="0"/>
              <a:t> </a:t>
            </a:r>
            <a:r>
              <a:rPr lang="en-US" dirty="0" err="1"/>
              <a:t>olup</a:t>
            </a:r>
            <a:r>
              <a:rPr lang="en-US" dirty="0"/>
              <a:t> </a:t>
            </a:r>
            <a:r>
              <a:rPr lang="en-US" dirty="0" err="1"/>
              <a:t>olmadığı</a:t>
            </a:r>
            <a:r>
              <a:rPr lang="en-US" dirty="0"/>
              <a:t> </a:t>
            </a:r>
            <a:r>
              <a:rPr lang="en-US" dirty="0" err="1"/>
              <a:t>tartışma</a:t>
            </a:r>
            <a:r>
              <a:rPr lang="en-US" dirty="0"/>
              <a:t> </a:t>
            </a:r>
            <a:r>
              <a:rPr lang="en-US" dirty="0" err="1"/>
              <a:t>konusu</a:t>
            </a:r>
            <a:r>
              <a:rPr lang="en-US" dirty="0"/>
              <a:t> </a:t>
            </a:r>
            <a:r>
              <a:rPr lang="en-US" dirty="0" err="1"/>
              <a:t>olabilir</a:t>
            </a:r>
            <a:r>
              <a:rPr lang="en-US" dirty="0"/>
              <a:t>. </a:t>
            </a:r>
            <a:r>
              <a:rPr lang="en-US" dirty="0" err="1"/>
              <a:t>Örneğin</a:t>
            </a:r>
            <a:r>
              <a:rPr lang="en-US" dirty="0"/>
              <a:t>, </a:t>
            </a:r>
            <a:r>
              <a:rPr lang="en-US" dirty="0" err="1"/>
              <a:t>bir</a:t>
            </a:r>
            <a:r>
              <a:rPr lang="en-US" dirty="0"/>
              <a:t> </a:t>
            </a:r>
            <a:r>
              <a:rPr lang="en-US" dirty="0" err="1"/>
              <a:t>otonom</a:t>
            </a:r>
            <a:r>
              <a:rPr lang="en-US" dirty="0"/>
              <a:t> </a:t>
            </a:r>
            <a:r>
              <a:rPr lang="en-US" dirty="0" err="1"/>
              <a:t>araç</a:t>
            </a:r>
            <a:r>
              <a:rPr lang="en-US" dirty="0"/>
              <a:t> </a:t>
            </a:r>
            <a:r>
              <a:rPr lang="en-US" dirty="0" err="1"/>
              <a:t>zor</a:t>
            </a:r>
            <a:r>
              <a:rPr lang="en-US" dirty="0"/>
              <a:t> </a:t>
            </a:r>
            <a:r>
              <a:rPr lang="en-US" dirty="0" err="1"/>
              <a:t>bir</a:t>
            </a:r>
            <a:r>
              <a:rPr lang="en-US" dirty="0"/>
              <a:t> </a:t>
            </a:r>
            <a:r>
              <a:rPr lang="en-US" dirty="0" err="1"/>
              <a:t>durumda</a:t>
            </a:r>
            <a:r>
              <a:rPr lang="en-US" dirty="0"/>
              <a:t> </a:t>
            </a:r>
            <a:r>
              <a:rPr lang="en-US" dirty="0" err="1"/>
              <a:t>karar</a:t>
            </a:r>
            <a:r>
              <a:rPr lang="en-US" dirty="0"/>
              <a:t> </a:t>
            </a:r>
            <a:r>
              <a:rPr lang="en-US" dirty="0" err="1"/>
              <a:t>almak</a:t>
            </a:r>
            <a:r>
              <a:rPr lang="en-US" dirty="0"/>
              <a:t> </a:t>
            </a:r>
            <a:r>
              <a:rPr lang="en-US" dirty="0" err="1"/>
              <a:t>zorunda</a:t>
            </a:r>
            <a:r>
              <a:rPr lang="en-US" dirty="0"/>
              <a:t> </a:t>
            </a:r>
            <a:r>
              <a:rPr lang="en-US" dirty="0" err="1"/>
              <a:t>kaldığında</a:t>
            </a:r>
            <a:r>
              <a:rPr lang="en-US" dirty="0"/>
              <a:t>, </a:t>
            </a:r>
            <a:r>
              <a:rPr lang="en-US" dirty="0" err="1"/>
              <a:t>bu</a:t>
            </a:r>
            <a:r>
              <a:rPr lang="en-US" dirty="0"/>
              <a:t> </a:t>
            </a:r>
            <a:r>
              <a:rPr lang="en-US" dirty="0" err="1"/>
              <a:t>kararın</a:t>
            </a:r>
            <a:r>
              <a:rPr lang="en-US" dirty="0"/>
              <a:t> </a:t>
            </a:r>
            <a:r>
              <a:rPr lang="en-US" dirty="0" err="1"/>
              <a:t>ahlaki</a:t>
            </a:r>
            <a:r>
              <a:rPr lang="en-US" dirty="0"/>
              <a:t> </a:t>
            </a:r>
            <a:r>
              <a:rPr lang="en-US" dirty="0" err="1"/>
              <a:t>bir</a:t>
            </a:r>
            <a:r>
              <a:rPr lang="en-US" dirty="0"/>
              <a:t> </a:t>
            </a:r>
            <a:r>
              <a:rPr lang="en-US" dirty="0" err="1"/>
              <a:t>dayanağı</a:t>
            </a:r>
            <a:r>
              <a:rPr lang="en-US" dirty="0"/>
              <a:t> </a:t>
            </a:r>
            <a:r>
              <a:rPr lang="en-US" dirty="0" err="1"/>
              <a:t>olmalıdır</a:t>
            </a:r>
            <a:r>
              <a:rPr lang="en-US" dirty="0"/>
              <a:t>. "Trolley problem" </a:t>
            </a:r>
            <a:r>
              <a:rPr lang="en-US" dirty="0" err="1"/>
              <a:t>gibi</a:t>
            </a:r>
            <a:r>
              <a:rPr lang="en-US" dirty="0"/>
              <a:t> </a:t>
            </a:r>
            <a:r>
              <a:rPr lang="en-US" dirty="0" err="1"/>
              <a:t>etik</a:t>
            </a:r>
            <a:r>
              <a:rPr lang="en-US" dirty="0"/>
              <a:t> </a:t>
            </a:r>
            <a:r>
              <a:rPr lang="en-US" dirty="0" err="1"/>
              <a:t>ikilemler</a:t>
            </a:r>
            <a:r>
              <a:rPr lang="en-US" dirty="0"/>
              <a:t>, </a:t>
            </a:r>
            <a:r>
              <a:rPr lang="en-US" dirty="0" err="1"/>
              <a:t>otonom</a:t>
            </a:r>
            <a:r>
              <a:rPr lang="en-US" dirty="0"/>
              <a:t> </a:t>
            </a:r>
            <a:r>
              <a:rPr lang="en-US" dirty="0" err="1"/>
              <a:t>araçların</a:t>
            </a:r>
            <a:r>
              <a:rPr lang="en-US" dirty="0"/>
              <a:t> </a:t>
            </a:r>
            <a:r>
              <a:rPr lang="en-US" dirty="0" err="1"/>
              <a:t>tasarımında</a:t>
            </a:r>
            <a:r>
              <a:rPr lang="en-US" dirty="0"/>
              <a:t> </a:t>
            </a:r>
            <a:r>
              <a:rPr lang="en-US" dirty="0" err="1"/>
              <a:t>önemli</a:t>
            </a:r>
            <a:r>
              <a:rPr lang="en-US" dirty="0"/>
              <a:t> </a:t>
            </a:r>
            <a:r>
              <a:rPr lang="en-US" dirty="0" err="1"/>
              <a:t>bir</a:t>
            </a:r>
            <a:r>
              <a:rPr lang="en-US" dirty="0"/>
              <a:t> </a:t>
            </a:r>
            <a:r>
              <a:rPr lang="en-US" dirty="0" err="1"/>
              <a:t>sorun</a:t>
            </a:r>
            <a:r>
              <a:rPr lang="en-US" dirty="0"/>
              <a:t> </a:t>
            </a:r>
            <a:r>
              <a:rPr lang="en-US" dirty="0" err="1"/>
              <a:t>olarak</a:t>
            </a:r>
            <a:r>
              <a:rPr lang="en-US" dirty="0"/>
              <a:t> </a:t>
            </a:r>
            <a:r>
              <a:rPr lang="en-US" dirty="0" err="1"/>
              <a:t>gündeme</a:t>
            </a:r>
            <a:r>
              <a:rPr lang="en-US" dirty="0"/>
              <a:t> </a:t>
            </a:r>
            <a:r>
              <a:rPr lang="en-US" dirty="0" err="1"/>
              <a:t>gelebilir</a:t>
            </a:r>
            <a:r>
              <a:rPr lang="en-US" dirty="0"/>
              <a:t>. </a:t>
            </a:r>
          </a:p>
        </p:txBody>
      </p:sp>
    </p:spTree>
    <p:extLst>
      <p:ext uri="{BB962C8B-B14F-4D97-AF65-F5344CB8AC3E}">
        <p14:creationId xmlns:p14="http://schemas.microsoft.com/office/powerpoint/2010/main" val="4168695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fontScale="90000"/>
          </a:bodyPr>
          <a:lstStyle/>
          <a:p>
            <a:pPr algn="l"/>
            <a:r>
              <a:rPr lang="en-US" dirty="0" err="1"/>
              <a:t>RL’nin</a:t>
            </a:r>
            <a:r>
              <a:rPr lang="en-US" dirty="0"/>
              <a:t> </a:t>
            </a:r>
            <a:r>
              <a:rPr lang="en-US" dirty="0" err="1"/>
              <a:t>Gerçek</a:t>
            </a:r>
            <a:r>
              <a:rPr lang="en-US" dirty="0"/>
              <a:t> </a:t>
            </a:r>
            <a:r>
              <a:rPr lang="en-US" dirty="0" err="1"/>
              <a:t>Dünya</a:t>
            </a:r>
            <a:r>
              <a:rPr lang="en-US" dirty="0"/>
              <a:t> </a:t>
            </a:r>
            <a:r>
              <a:rPr lang="en-US" dirty="0" err="1"/>
              <a:t>Otonom</a:t>
            </a:r>
            <a:r>
              <a:rPr lang="en-US" dirty="0"/>
              <a:t> </a:t>
            </a:r>
            <a:r>
              <a:rPr lang="en-US" dirty="0" err="1"/>
              <a:t>Araçlara</a:t>
            </a:r>
            <a:r>
              <a:rPr lang="en-US" dirty="0"/>
              <a:t> </a:t>
            </a:r>
            <a:r>
              <a:rPr lang="en-US" dirty="0" err="1"/>
              <a:t>Entegrasyonu</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b="1" dirty="0" err="1"/>
              <a:t>Gerçek</a:t>
            </a:r>
            <a:r>
              <a:rPr lang="en-US" b="1" dirty="0"/>
              <a:t> </a:t>
            </a:r>
            <a:r>
              <a:rPr lang="en-US" b="1" dirty="0" err="1"/>
              <a:t>Dünya</a:t>
            </a:r>
            <a:r>
              <a:rPr lang="en-US" b="1" dirty="0"/>
              <a:t> </a:t>
            </a:r>
            <a:r>
              <a:rPr lang="en-US" b="1" dirty="0" err="1"/>
              <a:t>Koşullarına</a:t>
            </a:r>
            <a:r>
              <a:rPr lang="en-US" b="1" dirty="0"/>
              <a:t> </a:t>
            </a:r>
            <a:r>
              <a:rPr lang="en-US" b="1" dirty="0" err="1"/>
              <a:t>Adaptasyon</a:t>
            </a:r>
            <a:r>
              <a:rPr lang="en-US" b="1" dirty="0"/>
              <a:t>:</a:t>
            </a:r>
            <a:endParaRPr lang="en-US" dirty="0"/>
          </a:p>
          <a:p>
            <a:pPr marL="25400" indent="0">
              <a:buClr>
                <a:schemeClr val="bg1"/>
              </a:buClr>
              <a:buNone/>
            </a:pPr>
            <a:r>
              <a:rPr lang="en-US" dirty="0"/>
              <a:t>RL </a:t>
            </a:r>
            <a:r>
              <a:rPr lang="en-US" dirty="0" err="1"/>
              <a:t>algoritmalarının</a:t>
            </a:r>
            <a:r>
              <a:rPr lang="en-US" dirty="0"/>
              <a:t> </a:t>
            </a:r>
            <a:r>
              <a:rPr lang="en-US" dirty="0" err="1"/>
              <a:t>simülasyon</a:t>
            </a:r>
            <a:r>
              <a:rPr lang="en-US" dirty="0"/>
              <a:t> </a:t>
            </a:r>
            <a:r>
              <a:rPr lang="en-US" dirty="0" err="1"/>
              <a:t>ortamlarında</a:t>
            </a:r>
            <a:r>
              <a:rPr lang="en-US" dirty="0"/>
              <a:t> </a:t>
            </a:r>
            <a:r>
              <a:rPr lang="en-US" dirty="0" err="1"/>
              <a:t>başarılı</a:t>
            </a:r>
            <a:r>
              <a:rPr lang="en-US" dirty="0"/>
              <a:t> </a:t>
            </a:r>
            <a:r>
              <a:rPr lang="en-US" dirty="0" err="1"/>
              <a:t>olsa</a:t>
            </a:r>
            <a:r>
              <a:rPr lang="en-US" dirty="0"/>
              <a:t> da, </a:t>
            </a:r>
            <a:r>
              <a:rPr lang="en-US" dirty="0" err="1"/>
              <a:t>gerçek</a:t>
            </a:r>
            <a:r>
              <a:rPr lang="en-US" dirty="0"/>
              <a:t> </a:t>
            </a:r>
            <a:r>
              <a:rPr lang="en-US" dirty="0" err="1"/>
              <a:t>dünya</a:t>
            </a:r>
            <a:r>
              <a:rPr lang="en-US" dirty="0"/>
              <a:t> </a:t>
            </a:r>
            <a:r>
              <a:rPr lang="en-US" dirty="0" err="1"/>
              <a:t>koşullarına</a:t>
            </a:r>
            <a:r>
              <a:rPr lang="en-US" dirty="0"/>
              <a:t> </a:t>
            </a:r>
            <a:r>
              <a:rPr lang="en-US" dirty="0" err="1"/>
              <a:t>entegre</a:t>
            </a:r>
            <a:r>
              <a:rPr lang="en-US" dirty="0"/>
              <a:t> </a:t>
            </a:r>
            <a:r>
              <a:rPr lang="en-US" dirty="0" err="1"/>
              <a:t>edilmesi</a:t>
            </a:r>
            <a:r>
              <a:rPr lang="en-US" dirty="0"/>
              <a:t> </a:t>
            </a:r>
            <a:r>
              <a:rPr lang="en-US" dirty="0" err="1"/>
              <a:t>çok</a:t>
            </a:r>
            <a:r>
              <a:rPr lang="en-US" dirty="0"/>
              <a:t> </a:t>
            </a:r>
            <a:r>
              <a:rPr lang="en-US" dirty="0" err="1"/>
              <a:t>daha</a:t>
            </a:r>
            <a:r>
              <a:rPr lang="en-US" dirty="0"/>
              <a:t> </a:t>
            </a:r>
            <a:r>
              <a:rPr lang="en-US" dirty="0" err="1"/>
              <a:t>zordur</a:t>
            </a:r>
            <a:r>
              <a:rPr lang="en-US" dirty="0"/>
              <a:t>. </a:t>
            </a:r>
            <a:r>
              <a:rPr lang="en-US" dirty="0" err="1"/>
              <a:t>Gerçek</a:t>
            </a:r>
            <a:r>
              <a:rPr lang="en-US" dirty="0"/>
              <a:t> </a:t>
            </a:r>
            <a:r>
              <a:rPr lang="en-US" dirty="0" err="1"/>
              <a:t>dünyada</a:t>
            </a:r>
            <a:r>
              <a:rPr lang="en-US" dirty="0"/>
              <a:t> </a:t>
            </a:r>
            <a:r>
              <a:rPr lang="en-US" dirty="0" err="1"/>
              <a:t>değişkenlik</a:t>
            </a:r>
            <a:r>
              <a:rPr lang="en-US" dirty="0"/>
              <a:t>, </a:t>
            </a:r>
            <a:r>
              <a:rPr lang="en-US" dirty="0" err="1"/>
              <a:t>belirsizlik</a:t>
            </a:r>
            <a:r>
              <a:rPr lang="en-US" dirty="0"/>
              <a:t> </a:t>
            </a:r>
            <a:r>
              <a:rPr lang="en-US" dirty="0" err="1"/>
              <a:t>ve</a:t>
            </a:r>
            <a:r>
              <a:rPr lang="en-US" dirty="0"/>
              <a:t> </a:t>
            </a:r>
            <a:r>
              <a:rPr lang="en-US" dirty="0" err="1"/>
              <a:t>karmaşıklık</a:t>
            </a:r>
            <a:r>
              <a:rPr lang="en-US" dirty="0"/>
              <a:t> </a:t>
            </a:r>
            <a:r>
              <a:rPr lang="en-US" dirty="0" err="1"/>
              <a:t>çok</a:t>
            </a:r>
            <a:r>
              <a:rPr lang="en-US" dirty="0"/>
              <a:t> </a:t>
            </a:r>
            <a:r>
              <a:rPr lang="en-US" dirty="0" err="1"/>
              <a:t>daha</a:t>
            </a:r>
            <a:r>
              <a:rPr lang="en-US" dirty="0"/>
              <a:t> </a:t>
            </a:r>
            <a:r>
              <a:rPr lang="en-US" dirty="0" err="1"/>
              <a:t>yüksektir</a:t>
            </a:r>
            <a:r>
              <a:rPr lang="en-US" dirty="0"/>
              <a:t>, </a:t>
            </a:r>
            <a:r>
              <a:rPr lang="en-US" dirty="0" err="1"/>
              <a:t>bu</a:t>
            </a:r>
            <a:r>
              <a:rPr lang="en-US" dirty="0"/>
              <a:t> da </a:t>
            </a:r>
            <a:r>
              <a:rPr lang="en-US" dirty="0" err="1"/>
              <a:t>otonom</a:t>
            </a:r>
            <a:r>
              <a:rPr lang="en-US" dirty="0"/>
              <a:t> </a:t>
            </a:r>
            <a:r>
              <a:rPr lang="en-US" dirty="0" err="1"/>
              <a:t>araçların</a:t>
            </a:r>
            <a:r>
              <a:rPr lang="en-US" dirty="0"/>
              <a:t> </a:t>
            </a:r>
            <a:r>
              <a:rPr lang="en-US" dirty="0" err="1"/>
              <a:t>güvenli</a:t>
            </a:r>
            <a:r>
              <a:rPr lang="en-US" dirty="0"/>
              <a:t> </a:t>
            </a:r>
            <a:r>
              <a:rPr lang="en-US" dirty="0" err="1"/>
              <a:t>ve</a:t>
            </a:r>
            <a:r>
              <a:rPr lang="en-US" dirty="0"/>
              <a:t> </a:t>
            </a:r>
            <a:r>
              <a:rPr lang="en-US" dirty="0" err="1"/>
              <a:t>verimli</a:t>
            </a:r>
            <a:r>
              <a:rPr lang="en-US" dirty="0"/>
              <a:t> </a:t>
            </a:r>
            <a:r>
              <a:rPr lang="en-US" dirty="0" err="1"/>
              <a:t>şekilde</a:t>
            </a:r>
            <a:r>
              <a:rPr lang="en-US" dirty="0"/>
              <a:t> </a:t>
            </a:r>
            <a:r>
              <a:rPr lang="en-US" dirty="0" err="1"/>
              <a:t>hareket</a:t>
            </a:r>
            <a:r>
              <a:rPr lang="en-US" dirty="0"/>
              <a:t> </a:t>
            </a:r>
            <a:r>
              <a:rPr lang="en-US" dirty="0" err="1"/>
              <a:t>etmesini</a:t>
            </a:r>
            <a:r>
              <a:rPr lang="en-US" dirty="0"/>
              <a:t> </a:t>
            </a:r>
            <a:r>
              <a:rPr lang="en-US" dirty="0" err="1"/>
              <a:t>zorlaştırır</a:t>
            </a:r>
            <a:r>
              <a:rPr lang="en-US" dirty="0"/>
              <a:t>.</a:t>
            </a:r>
          </a:p>
          <a:p>
            <a:pPr marL="25400" indent="0">
              <a:buClr>
                <a:schemeClr val="bg1"/>
              </a:buClr>
              <a:buNone/>
            </a:pPr>
            <a:endParaRPr lang="en-US" dirty="0"/>
          </a:p>
          <a:p>
            <a:pPr marL="25400" indent="0">
              <a:buClr>
                <a:schemeClr val="bg1"/>
              </a:buClr>
              <a:buNone/>
            </a:pPr>
            <a:r>
              <a:rPr lang="en-US" b="1" dirty="0" err="1"/>
              <a:t>Donanım</a:t>
            </a:r>
            <a:r>
              <a:rPr lang="en-US" b="1" dirty="0"/>
              <a:t> </a:t>
            </a:r>
            <a:r>
              <a:rPr lang="en-US" b="1" dirty="0" err="1"/>
              <a:t>ve</a:t>
            </a:r>
            <a:r>
              <a:rPr lang="en-US" b="1" dirty="0"/>
              <a:t> </a:t>
            </a:r>
            <a:r>
              <a:rPr lang="en-US" b="1" dirty="0" err="1"/>
              <a:t>Yazılım</a:t>
            </a:r>
            <a:r>
              <a:rPr lang="en-US" b="1" dirty="0"/>
              <a:t> </a:t>
            </a:r>
            <a:r>
              <a:rPr lang="en-US" b="1" dirty="0" err="1"/>
              <a:t>Entegrasyonu</a:t>
            </a:r>
            <a:r>
              <a:rPr lang="en-US" b="1" dirty="0"/>
              <a:t>:</a:t>
            </a:r>
          </a:p>
          <a:p>
            <a:pPr marL="25400" indent="0">
              <a:buClr>
                <a:schemeClr val="bg1"/>
              </a:buClr>
              <a:buNone/>
            </a:pPr>
            <a:r>
              <a:rPr lang="en-US" dirty="0" err="1"/>
              <a:t>Otonom</a:t>
            </a:r>
            <a:r>
              <a:rPr lang="en-US" dirty="0"/>
              <a:t> </a:t>
            </a:r>
            <a:r>
              <a:rPr lang="en-US" dirty="0" err="1"/>
              <a:t>araçların</a:t>
            </a:r>
            <a:r>
              <a:rPr lang="en-US" dirty="0"/>
              <a:t> </a:t>
            </a:r>
            <a:r>
              <a:rPr lang="en-US" dirty="0" err="1"/>
              <a:t>sensörleri</a:t>
            </a:r>
            <a:r>
              <a:rPr lang="en-US" dirty="0"/>
              <a:t>, </a:t>
            </a:r>
            <a:r>
              <a:rPr lang="en-US" dirty="0" err="1"/>
              <a:t>yazılımları</a:t>
            </a:r>
            <a:r>
              <a:rPr lang="en-US" dirty="0"/>
              <a:t> </a:t>
            </a:r>
            <a:r>
              <a:rPr lang="en-US" dirty="0" err="1"/>
              <a:t>ve</a:t>
            </a:r>
            <a:r>
              <a:rPr lang="en-US" dirty="0"/>
              <a:t> </a:t>
            </a:r>
            <a:r>
              <a:rPr lang="en-US" dirty="0" err="1"/>
              <a:t>donanımları</a:t>
            </a:r>
            <a:r>
              <a:rPr lang="en-US" dirty="0"/>
              <a:t> </a:t>
            </a:r>
            <a:r>
              <a:rPr lang="en-US" dirty="0" err="1"/>
              <a:t>arasındaki</a:t>
            </a:r>
            <a:r>
              <a:rPr lang="en-US" dirty="0"/>
              <a:t> </a:t>
            </a:r>
            <a:r>
              <a:rPr lang="en-US" dirty="0" err="1"/>
              <a:t>entegrasyon</a:t>
            </a:r>
            <a:r>
              <a:rPr lang="en-US" dirty="0"/>
              <a:t>, RL </a:t>
            </a:r>
            <a:r>
              <a:rPr lang="en-US" dirty="0" err="1"/>
              <a:t>tabanlı</a:t>
            </a:r>
            <a:r>
              <a:rPr lang="en-US" dirty="0"/>
              <a:t> </a:t>
            </a:r>
            <a:r>
              <a:rPr lang="en-US" dirty="0" err="1"/>
              <a:t>sistemlerin</a:t>
            </a:r>
            <a:r>
              <a:rPr lang="en-US" dirty="0"/>
              <a:t> </a:t>
            </a:r>
            <a:r>
              <a:rPr lang="en-US" dirty="0" err="1"/>
              <a:t>başarılı</a:t>
            </a:r>
            <a:r>
              <a:rPr lang="en-US" dirty="0"/>
              <a:t> </a:t>
            </a:r>
            <a:r>
              <a:rPr lang="en-US" dirty="0" err="1"/>
              <a:t>bir</a:t>
            </a:r>
            <a:r>
              <a:rPr lang="en-US" dirty="0"/>
              <a:t> </a:t>
            </a:r>
            <a:r>
              <a:rPr lang="en-US" dirty="0" err="1"/>
              <a:t>şekilde</a:t>
            </a:r>
            <a:r>
              <a:rPr lang="en-US" dirty="0"/>
              <a:t> </a:t>
            </a:r>
            <a:r>
              <a:rPr lang="en-US" dirty="0" err="1"/>
              <a:t>çalışabilmesi</a:t>
            </a:r>
            <a:r>
              <a:rPr lang="en-US" dirty="0"/>
              <a:t> </a:t>
            </a:r>
            <a:r>
              <a:rPr lang="en-US" dirty="0" err="1"/>
              <a:t>için</a:t>
            </a:r>
            <a:r>
              <a:rPr lang="en-US" dirty="0"/>
              <a:t> </a:t>
            </a:r>
            <a:r>
              <a:rPr lang="en-US" dirty="0" err="1"/>
              <a:t>kritik</a:t>
            </a:r>
            <a:r>
              <a:rPr lang="en-US" dirty="0"/>
              <a:t> </a:t>
            </a:r>
            <a:r>
              <a:rPr lang="en-US" dirty="0" err="1"/>
              <a:t>öneme</a:t>
            </a:r>
            <a:r>
              <a:rPr lang="en-US" dirty="0"/>
              <a:t> </a:t>
            </a:r>
            <a:r>
              <a:rPr lang="en-US" dirty="0" err="1"/>
              <a:t>sahiptir</a:t>
            </a:r>
            <a:r>
              <a:rPr lang="en-US" dirty="0"/>
              <a:t>. Bu </a:t>
            </a:r>
            <a:r>
              <a:rPr lang="en-US" dirty="0" err="1"/>
              <a:t>entegrasyonun</a:t>
            </a:r>
            <a:r>
              <a:rPr lang="en-US" dirty="0"/>
              <a:t> </a:t>
            </a:r>
            <a:r>
              <a:rPr lang="en-US" dirty="0" err="1"/>
              <a:t>yüksek</a:t>
            </a:r>
            <a:r>
              <a:rPr lang="en-US" dirty="0"/>
              <a:t> </a:t>
            </a:r>
            <a:r>
              <a:rPr lang="en-US" dirty="0" err="1"/>
              <a:t>doğrulukla</a:t>
            </a:r>
            <a:r>
              <a:rPr lang="en-US" dirty="0"/>
              <a:t> </a:t>
            </a:r>
            <a:r>
              <a:rPr lang="en-US" dirty="0" err="1"/>
              <a:t>yapılması</a:t>
            </a:r>
            <a:r>
              <a:rPr lang="en-US" dirty="0"/>
              <a:t> </a:t>
            </a:r>
            <a:r>
              <a:rPr lang="en-US" dirty="0" err="1"/>
              <a:t>gereklidir</a:t>
            </a:r>
            <a:r>
              <a:rPr lang="en-US" dirty="0"/>
              <a:t>, </a:t>
            </a:r>
            <a:r>
              <a:rPr lang="en-US" dirty="0" err="1"/>
              <a:t>çünkü</a:t>
            </a:r>
            <a:r>
              <a:rPr lang="en-US" dirty="0"/>
              <a:t> </a:t>
            </a:r>
            <a:r>
              <a:rPr lang="en-US" dirty="0" err="1"/>
              <a:t>küçük</a:t>
            </a:r>
            <a:r>
              <a:rPr lang="en-US" dirty="0"/>
              <a:t> </a:t>
            </a:r>
            <a:r>
              <a:rPr lang="en-US" dirty="0" err="1"/>
              <a:t>bir</a:t>
            </a:r>
            <a:r>
              <a:rPr lang="en-US" dirty="0"/>
              <a:t> </a:t>
            </a:r>
            <a:r>
              <a:rPr lang="en-US" dirty="0" err="1"/>
              <a:t>hata</a:t>
            </a:r>
            <a:r>
              <a:rPr lang="en-US" dirty="0"/>
              <a:t> bile </a:t>
            </a:r>
            <a:r>
              <a:rPr lang="en-US" dirty="0" err="1"/>
              <a:t>aracın</a:t>
            </a:r>
            <a:r>
              <a:rPr lang="en-US" dirty="0"/>
              <a:t> </a:t>
            </a:r>
            <a:r>
              <a:rPr lang="en-US" dirty="0" err="1"/>
              <a:t>güvenliğini</a:t>
            </a:r>
            <a:r>
              <a:rPr lang="en-US" dirty="0"/>
              <a:t> </a:t>
            </a:r>
            <a:r>
              <a:rPr lang="en-US" dirty="0" err="1"/>
              <a:t>tehlikeye</a:t>
            </a:r>
            <a:r>
              <a:rPr lang="en-US" dirty="0"/>
              <a:t> </a:t>
            </a:r>
            <a:r>
              <a:rPr lang="en-US" dirty="0" err="1"/>
              <a:t>atabilir</a:t>
            </a:r>
            <a:r>
              <a:rPr lang="en-US" dirty="0"/>
              <a:t>.</a:t>
            </a:r>
          </a:p>
        </p:txBody>
      </p:sp>
    </p:spTree>
    <p:extLst>
      <p:ext uri="{BB962C8B-B14F-4D97-AF65-F5344CB8AC3E}">
        <p14:creationId xmlns:p14="http://schemas.microsoft.com/office/powerpoint/2010/main" val="2205428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en-US" dirty="0" err="1"/>
              <a:t>Gelecek</a:t>
            </a:r>
            <a:r>
              <a:rPr lang="en-US" dirty="0"/>
              <a:t> </a:t>
            </a:r>
            <a:r>
              <a:rPr lang="en-US" dirty="0" err="1"/>
              <a:t>Çalışmalar</a:t>
            </a:r>
            <a:r>
              <a:rPr lang="en-US" dirty="0"/>
              <a:t> </a:t>
            </a:r>
            <a:r>
              <a:rPr lang="en-US" dirty="0" err="1"/>
              <a:t>ve</a:t>
            </a:r>
            <a:r>
              <a:rPr lang="en-US" dirty="0"/>
              <a:t> </a:t>
            </a:r>
            <a:r>
              <a:rPr lang="en-US" dirty="0" err="1"/>
              <a:t>Araştırma</a:t>
            </a:r>
            <a:r>
              <a:rPr lang="en-US" dirty="0"/>
              <a:t> </a:t>
            </a:r>
            <a:r>
              <a:rPr lang="en-US" dirty="0" err="1"/>
              <a:t>Alanları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fontScale="85000" lnSpcReduction="20000"/>
          </a:bodyPr>
          <a:lstStyle/>
          <a:p>
            <a:pPr marL="25400" indent="0">
              <a:buClr>
                <a:schemeClr val="bg1"/>
              </a:buClr>
              <a:buNone/>
            </a:pPr>
            <a:r>
              <a:rPr lang="en-US" b="1" dirty="0"/>
              <a:t>Veri </a:t>
            </a:r>
            <a:r>
              <a:rPr lang="en-US" b="1" dirty="0" err="1"/>
              <a:t>İyileştirme</a:t>
            </a:r>
            <a:r>
              <a:rPr lang="en-US" b="1" dirty="0"/>
              <a:t> </a:t>
            </a:r>
            <a:r>
              <a:rPr lang="en-US" b="1" dirty="0" err="1"/>
              <a:t>ve</a:t>
            </a:r>
            <a:r>
              <a:rPr lang="en-US" b="1" dirty="0"/>
              <a:t> </a:t>
            </a:r>
            <a:r>
              <a:rPr lang="en-US" b="1" dirty="0" err="1"/>
              <a:t>Yapay</a:t>
            </a:r>
            <a:r>
              <a:rPr lang="en-US" b="1" dirty="0"/>
              <a:t> Veri </a:t>
            </a:r>
            <a:r>
              <a:rPr lang="en-US" b="1" dirty="0" err="1"/>
              <a:t>Üretimi</a:t>
            </a:r>
            <a:r>
              <a:rPr lang="en-US" b="1" dirty="0"/>
              <a:t>: </a:t>
            </a:r>
          </a:p>
          <a:p>
            <a:pPr marL="25400" indent="0">
              <a:buClr>
                <a:schemeClr val="bg1"/>
              </a:buClr>
              <a:buNone/>
            </a:pPr>
            <a:r>
              <a:rPr lang="en-US" dirty="0" err="1"/>
              <a:t>Gerçek</a:t>
            </a:r>
            <a:r>
              <a:rPr lang="en-US" dirty="0"/>
              <a:t> </a:t>
            </a:r>
            <a:r>
              <a:rPr lang="en-US" dirty="0" err="1"/>
              <a:t>dünya</a:t>
            </a:r>
            <a:r>
              <a:rPr lang="en-US" dirty="0"/>
              <a:t> </a:t>
            </a:r>
            <a:r>
              <a:rPr lang="en-US" dirty="0" err="1"/>
              <a:t>verilerinin</a:t>
            </a:r>
            <a:r>
              <a:rPr lang="en-US" dirty="0"/>
              <a:t> </a:t>
            </a:r>
            <a:r>
              <a:rPr lang="en-US" dirty="0" err="1"/>
              <a:t>yetersizliği</a:t>
            </a:r>
            <a:r>
              <a:rPr lang="en-US" dirty="0"/>
              <a:t> </a:t>
            </a:r>
            <a:r>
              <a:rPr lang="en-US" dirty="0" err="1"/>
              <a:t>ve</a:t>
            </a:r>
            <a:r>
              <a:rPr lang="en-US" dirty="0"/>
              <a:t> </a:t>
            </a:r>
            <a:r>
              <a:rPr lang="en-US" dirty="0" err="1"/>
              <a:t>çeşitliliği</a:t>
            </a:r>
            <a:r>
              <a:rPr lang="en-US" dirty="0"/>
              <a:t> </a:t>
            </a:r>
            <a:r>
              <a:rPr lang="en-US" dirty="0" err="1"/>
              <a:t>problemini</a:t>
            </a:r>
            <a:r>
              <a:rPr lang="en-US" dirty="0"/>
              <a:t> </a:t>
            </a:r>
            <a:r>
              <a:rPr lang="en-US" dirty="0" err="1"/>
              <a:t>aşmak</a:t>
            </a:r>
            <a:r>
              <a:rPr lang="en-US" dirty="0"/>
              <a:t> </a:t>
            </a:r>
            <a:r>
              <a:rPr lang="en-US" dirty="0" err="1"/>
              <a:t>için</a:t>
            </a:r>
            <a:r>
              <a:rPr lang="en-US" dirty="0"/>
              <a:t> </a:t>
            </a:r>
            <a:r>
              <a:rPr lang="en-US" dirty="0" err="1"/>
              <a:t>yapay</a:t>
            </a:r>
            <a:r>
              <a:rPr lang="en-US" dirty="0"/>
              <a:t> </a:t>
            </a:r>
            <a:r>
              <a:rPr lang="en-US" dirty="0" err="1"/>
              <a:t>veri</a:t>
            </a:r>
            <a:r>
              <a:rPr lang="en-US" dirty="0"/>
              <a:t> </a:t>
            </a:r>
            <a:r>
              <a:rPr lang="en-US" dirty="0" err="1"/>
              <a:t>üretim</a:t>
            </a:r>
            <a:r>
              <a:rPr lang="en-US" dirty="0"/>
              <a:t> </a:t>
            </a:r>
            <a:r>
              <a:rPr lang="en-US" dirty="0" err="1"/>
              <a:t>yöntemlerinin</a:t>
            </a:r>
            <a:r>
              <a:rPr lang="en-US" dirty="0"/>
              <a:t> </a:t>
            </a:r>
            <a:r>
              <a:rPr lang="en-US" dirty="0" err="1"/>
              <a:t>geliştirilmesi</a:t>
            </a:r>
            <a:r>
              <a:rPr lang="en-US" dirty="0"/>
              <a:t> </a:t>
            </a:r>
            <a:r>
              <a:rPr lang="en-US" dirty="0" err="1"/>
              <a:t>gerekmektedir</a:t>
            </a:r>
            <a:r>
              <a:rPr lang="en-US" dirty="0"/>
              <a:t>. Bu, </a:t>
            </a:r>
            <a:r>
              <a:rPr lang="en-US" dirty="0" err="1"/>
              <a:t>simülasyon</a:t>
            </a:r>
            <a:r>
              <a:rPr lang="en-US" dirty="0"/>
              <a:t> </a:t>
            </a:r>
            <a:r>
              <a:rPr lang="en-US" dirty="0" err="1"/>
              <a:t>ortamlarında</a:t>
            </a:r>
            <a:r>
              <a:rPr lang="en-US" dirty="0"/>
              <a:t> </a:t>
            </a:r>
            <a:r>
              <a:rPr lang="en-US" dirty="0" err="1"/>
              <a:t>daha</a:t>
            </a:r>
            <a:r>
              <a:rPr lang="en-US" dirty="0"/>
              <a:t> </a:t>
            </a:r>
            <a:r>
              <a:rPr lang="en-US" dirty="0" err="1"/>
              <a:t>geniş</a:t>
            </a:r>
            <a:r>
              <a:rPr lang="en-US" dirty="0"/>
              <a:t> </a:t>
            </a:r>
            <a:r>
              <a:rPr lang="en-US" dirty="0" err="1"/>
              <a:t>veri</a:t>
            </a:r>
            <a:r>
              <a:rPr lang="en-US" dirty="0"/>
              <a:t> </a:t>
            </a:r>
            <a:r>
              <a:rPr lang="en-US" dirty="0" err="1"/>
              <a:t>setlerinin</a:t>
            </a:r>
            <a:r>
              <a:rPr lang="en-US" dirty="0"/>
              <a:t> </a:t>
            </a:r>
            <a:r>
              <a:rPr lang="en-US" dirty="0" err="1"/>
              <a:t>üretilmesine</a:t>
            </a:r>
            <a:r>
              <a:rPr lang="en-US" dirty="0"/>
              <a:t> </a:t>
            </a:r>
            <a:r>
              <a:rPr lang="en-US" dirty="0" err="1"/>
              <a:t>ve</a:t>
            </a:r>
            <a:r>
              <a:rPr lang="en-US" dirty="0"/>
              <a:t> RL </a:t>
            </a:r>
            <a:r>
              <a:rPr lang="en-US" dirty="0" err="1"/>
              <a:t>algoritmalarının</a:t>
            </a:r>
            <a:r>
              <a:rPr lang="en-US" dirty="0"/>
              <a:t> </a:t>
            </a:r>
            <a:r>
              <a:rPr lang="en-US" dirty="0" err="1"/>
              <a:t>daha</a:t>
            </a:r>
            <a:r>
              <a:rPr lang="en-US" dirty="0"/>
              <a:t> </a:t>
            </a:r>
            <a:r>
              <a:rPr lang="en-US" dirty="0" err="1"/>
              <a:t>güvenilir</a:t>
            </a:r>
            <a:r>
              <a:rPr lang="en-US" dirty="0"/>
              <a:t> </a:t>
            </a:r>
            <a:r>
              <a:rPr lang="en-US" dirty="0" err="1"/>
              <a:t>bir</a:t>
            </a:r>
            <a:r>
              <a:rPr lang="en-US" dirty="0"/>
              <a:t> </a:t>
            </a:r>
            <a:r>
              <a:rPr lang="en-US" dirty="0" err="1"/>
              <a:t>şekilde</a:t>
            </a:r>
            <a:r>
              <a:rPr lang="en-US" dirty="0"/>
              <a:t> </a:t>
            </a:r>
            <a:r>
              <a:rPr lang="en-US" dirty="0" err="1"/>
              <a:t>eğitilmesine</a:t>
            </a:r>
            <a:r>
              <a:rPr lang="en-US" dirty="0"/>
              <a:t> </a:t>
            </a:r>
            <a:r>
              <a:rPr lang="en-US" dirty="0" err="1"/>
              <a:t>olanak</a:t>
            </a:r>
            <a:r>
              <a:rPr lang="en-US" dirty="0"/>
              <a:t> </a:t>
            </a:r>
            <a:r>
              <a:rPr lang="en-US" dirty="0" err="1"/>
              <a:t>tanıyacaktır</a:t>
            </a:r>
            <a:endParaRPr lang="en-US" dirty="0"/>
          </a:p>
          <a:p>
            <a:pPr marL="25400" indent="0">
              <a:buClr>
                <a:schemeClr val="bg1"/>
              </a:buClr>
              <a:buNone/>
            </a:pPr>
            <a:endParaRPr lang="en-US" dirty="0"/>
          </a:p>
          <a:p>
            <a:pPr marL="25400" indent="0">
              <a:buClr>
                <a:schemeClr val="bg1"/>
              </a:buClr>
              <a:buNone/>
            </a:pPr>
            <a:r>
              <a:rPr lang="en-US" b="1" dirty="0" err="1"/>
              <a:t>Gelişmiş</a:t>
            </a:r>
            <a:r>
              <a:rPr lang="en-US" b="1" dirty="0"/>
              <a:t> </a:t>
            </a:r>
            <a:r>
              <a:rPr lang="en-US" b="1" dirty="0" err="1"/>
              <a:t>Güvenlik</a:t>
            </a:r>
            <a:r>
              <a:rPr lang="en-US" b="1" dirty="0"/>
              <a:t> </a:t>
            </a:r>
            <a:r>
              <a:rPr lang="en-US" b="1" dirty="0" err="1"/>
              <a:t>ve</a:t>
            </a:r>
            <a:r>
              <a:rPr lang="en-US" b="1" dirty="0"/>
              <a:t> </a:t>
            </a:r>
            <a:r>
              <a:rPr lang="en-US" b="1" dirty="0" err="1"/>
              <a:t>Etik</a:t>
            </a:r>
            <a:r>
              <a:rPr lang="en-US" b="1" dirty="0"/>
              <a:t> </a:t>
            </a:r>
            <a:r>
              <a:rPr lang="en-US" b="1" dirty="0" err="1"/>
              <a:t>Protokoller</a:t>
            </a:r>
            <a:r>
              <a:rPr lang="en-US" b="1" dirty="0"/>
              <a:t>:   </a:t>
            </a:r>
          </a:p>
          <a:p>
            <a:pPr marL="25400" indent="0">
              <a:buClr>
                <a:schemeClr val="bg1"/>
              </a:buClr>
              <a:buNone/>
            </a:pPr>
            <a:r>
              <a:rPr lang="en-US" dirty="0" err="1"/>
              <a:t>Otonom</a:t>
            </a:r>
            <a:r>
              <a:rPr lang="en-US" dirty="0"/>
              <a:t> </a:t>
            </a:r>
            <a:r>
              <a:rPr lang="en-US" dirty="0" err="1"/>
              <a:t>araçların</a:t>
            </a:r>
            <a:r>
              <a:rPr lang="en-US" dirty="0"/>
              <a:t> </a:t>
            </a:r>
            <a:r>
              <a:rPr lang="en-US" dirty="0" err="1"/>
              <a:t>güvenliğini</a:t>
            </a:r>
            <a:r>
              <a:rPr lang="en-US" dirty="0"/>
              <a:t> </a:t>
            </a:r>
            <a:r>
              <a:rPr lang="en-US" dirty="0" err="1"/>
              <a:t>artırmak</a:t>
            </a:r>
            <a:r>
              <a:rPr lang="en-US" dirty="0"/>
              <a:t> </a:t>
            </a:r>
            <a:r>
              <a:rPr lang="en-US" dirty="0" err="1"/>
              <a:t>ve</a:t>
            </a:r>
            <a:r>
              <a:rPr lang="en-US" dirty="0"/>
              <a:t> </a:t>
            </a:r>
            <a:r>
              <a:rPr lang="en-US" dirty="0" err="1"/>
              <a:t>etik</a:t>
            </a:r>
            <a:r>
              <a:rPr lang="en-US" dirty="0"/>
              <a:t> </a:t>
            </a:r>
            <a:r>
              <a:rPr lang="en-US" dirty="0" err="1"/>
              <a:t>ikilemleri</a:t>
            </a:r>
            <a:r>
              <a:rPr lang="en-US" dirty="0"/>
              <a:t> </a:t>
            </a:r>
            <a:r>
              <a:rPr lang="en-US" dirty="0" err="1"/>
              <a:t>çözmek</a:t>
            </a:r>
            <a:r>
              <a:rPr lang="en-US" dirty="0"/>
              <a:t> </a:t>
            </a:r>
            <a:r>
              <a:rPr lang="en-US" dirty="0" err="1"/>
              <a:t>için</a:t>
            </a:r>
            <a:r>
              <a:rPr lang="en-US" dirty="0"/>
              <a:t> yeni </a:t>
            </a:r>
            <a:r>
              <a:rPr lang="en-US" dirty="0" err="1"/>
              <a:t>güvenlik</a:t>
            </a:r>
            <a:r>
              <a:rPr lang="en-US" dirty="0"/>
              <a:t> </a:t>
            </a:r>
            <a:r>
              <a:rPr lang="en-US" dirty="0" err="1"/>
              <a:t>protokollerinin</a:t>
            </a:r>
            <a:r>
              <a:rPr lang="en-US" dirty="0"/>
              <a:t> </a:t>
            </a:r>
            <a:r>
              <a:rPr lang="en-US" dirty="0" err="1"/>
              <a:t>geliştirilmesi</a:t>
            </a:r>
            <a:r>
              <a:rPr lang="en-US" dirty="0"/>
              <a:t> </a:t>
            </a:r>
            <a:r>
              <a:rPr lang="en-US" dirty="0" err="1"/>
              <a:t>önemlidir</a:t>
            </a:r>
            <a:r>
              <a:rPr lang="en-US" dirty="0"/>
              <a:t>. </a:t>
            </a:r>
            <a:r>
              <a:rPr lang="en-US" dirty="0" err="1"/>
              <a:t>Gelecekteki</a:t>
            </a:r>
            <a:r>
              <a:rPr lang="en-US" dirty="0"/>
              <a:t> </a:t>
            </a:r>
            <a:r>
              <a:rPr lang="en-US" dirty="0" err="1"/>
              <a:t>çalışmalar</a:t>
            </a:r>
            <a:r>
              <a:rPr lang="en-US" dirty="0"/>
              <a:t>, RL </a:t>
            </a:r>
            <a:r>
              <a:rPr lang="en-US" dirty="0" err="1"/>
              <a:t>algoritmalarının</a:t>
            </a:r>
            <a:r>
              <a:rPr lang="en-US" dirty="0"/>
              <a:t> </a:t>
            </a:r>
            <a:r>
              <a:rPr lang="en-US" dirty="0" err="1"/>
              <a:t>güvenliğini</a:t>
            </a:r>
            <a:r>
              <a:rPr lang="en-US" dirty="0"/>
              <a:t> </a:t>
            </a:r>
            <a:r>
              <a:rPr lang="en-US" dirty="0" err="1"/>
              <a:t>sağlamak</a:t>
            </a:r>
            <a:r>
              <a:rPr lang="en-US" dirty="0"/>
              <a:t> </a:t>
            </a:r>
            <a:r>
              <a:rPr lang="en-US" dirty="0" err="1"/>
              <a:t>için</a:t>
            </a:r>
            <a:r>
              <a:rPr lang="en-US" dirty="0"/>
              <a:t> </a:t>
            </a:r>
            <a:r>
              <a:rPr lang="en-US" dirty="0" err="1"/>
              <a:t>daha</a:t>
            </a:r>
            <a:r>
              <a:rPr lang="en-US" dirty="0"/>
              <a:t> </a:t>
            </a:r>
            <a:r>
              <a:rPr lang="en-US" dirty="0" err="1"/>
              <a:t>sofistike</a:t>
            </a:r>
            <a:r>
              <a:rPr lang="en-US" dirty="0"/>
              <a:t> </a:t>
            </a:r>
            <a:r>
              <a:rPr lang="en-US" dirty="0" err="1"/>
              <a:t>hata</a:t>
            </a:r>
            <a:r>
              <a:rPr lang="en-US" dirty="0"/>
              <a:t> </a:t>
            </a:r>
            <a:r>
              <a:rPr lang="en-US" dirty="0" err="1"/>
              <a:t>tespit</a:t>
            </a:r>
            <a:r>
              <a:rPr lang="en-US" dirty="0"/>
              <a:t> </a:t>
            </a:r>
            <a:r>
              <a:rPr lang="en-US" dirty="0" err="1"/>
              <a:t>ve</a:t>
            </a:r>
            <a:r>
              <a:rPr lang="en-US" dirty="0"/>
              <a:t> </a:t>
            </a:r>
            <a:r>
              <a:rPr lang="en-US" dirty="0" err="1"/>
              <a:t>düzeltme</a:t>
            </a:r>
            <a:r>
              <a:rPr lang="en-US" dirty="0"/>
              <a:t> </a:t>
            </a:r>
            <a:r>
              <a:rPr lang="en-US" dirty="0" err="1"/>
              <a:t>mekanizmalarını</a:t>
            </a:r>
            <a:r>
              <a:rPr lang="en-US" dirty="0"/>
              <a:t> </a:t>
            </a:r>
            <a:r>
              <a:rPr lang="en-US" dirty="0" err="1"/>
              <a:t>içerebilir</a:t>
            </a:r>
            <a:endParaRPr lang="en-US" dirty="0"/>
          </a:p>
          <a:p>
            <a:pPr marL="25400" indent="0">
              <a:buClr>
                <a:schemeClr val="bg1"/>
              </a:buClr>
              <a:buNone/>
            </a:pPr>
            <a:endParaRPr lang="en-US" b="1" dirty="0"/>
          </a:p>
          <a:p>
            <a:pPr marL="25400" indent="0">
              <a:buClr>
                <a:schemeClr val="bg1"/>
              </a:buClr>
              <a:buNone/>
            </a:pPr>
            <a:r>
              <a:rPr lang="en-US" b="1" dirty="0" err="1"/>
              <a:t>Gerçek</a:t>
            </a:r>
            <a:r>
              <a:rPr lang="en-US" b="1" dirty="0"/>
              <a:t> </a:t>
            </a:r>
            <a:r>
              <a:rPr lang="en-US" b="1" dirty="0" err="1"/>
              <a:t>Zamanlı</a:t>
            </a:r>
            <a:r>
              <a:rPr lang="en-US" b="1" dirty="0"/>
              <a:t> </a:t>
            </a:r>
            <a:r>
              <a:rPr lang="en-US" b="1" dirty="0" err="1"/>
              <a:t>Öğrenme</a:t>
            </a:r>
            <a:r>
              <a:rPr lang="en-US" b="1" dirty="0"/>
              <a:t> </a:t>
            </a:r>
            <a:r>
              <a:rPr lang="en-US" b="1" dirty="0" err="1"/>
              <a:t>ve</a:t>
            </a:r>
            <a:r>
              <a:rPr lang="en-US" b="1" dirty="0"/>
              <a:t> </a:t>
            </a:r>
            <a:r>
              <a:rPr lang="en-US" b="1" dirty="0" err="1"/>
              <a:t>Adaptasyon</a:t>
            </a:r>
            <a:r>
              <a:rPr lang="en-US" b="1" dirty="0"/>
              <a:t>:  </a:t>
            </a:r>
          </a:p>
          <a:p>
            <a:pPr marL="25400" indent="0">
              <a:buClr>
                <a:schemeClr val="bg1"/>
              </a:buClr>
              <a:buNone/>
            </a:pPr>
            <a:r>
              <a:rPr lang="en-US" dirty="0" err="1"/>
              <a:t>Gerçek</a:t>
            </a:r>
            <a:r>
              <a:rPr lang="en-US" dirty="0"/>
              <a:t> </a:t>
            </a:r>
            <a:r>
              <a:rPr lang="en-US" dirty="0" err="1"/>
              <a:t>dünya</a:t>
            </a:r>
            <a:r>
              <a:rPr lang="en-US" dirty="0"/>
              <a:t> </a:t>
            </a:r>
            <a:r>
              <a:rPr lang="en-US" dirty="0" err="1"/>
              <a:t>koşullarında</a:t>
            </a:r>
            <a:r>
              <a:rPr lang="en-US" dirty="0"/>
              <a:t> </a:t>
            </a:r>
            <a:r>
              <a:rPr lang="en-US" dirty="0" err="1"/>
              <a:t>otonom</a:t>
            </a:r>
            <a:r>
              <a:rPr lang="en-US" dirty="0"/>
              <a:t> </a:t>
            </a:r>
            <a:r>
              <a:rPr lang="en-US" dirty="0" err="1"/>
              <a:t>araçların</a:t>
            </a:r>
            <a:r>
              <a:rPr lang="en-US" dirty="0"/>
              <a:t> </a:t>
            </a:r>
            <a:r>
              <a:rPr lang="en-US" dirty="0" err="1"/>
              <a:t>daha</a:t>
            </a:r>
            <a:r>
              <a:rPr lang="en-US" dirty="0"/>
              <a:t> </a:t>
            </a:r>
            <a:r>
              <a:rPr lang="en-US" dirty="0" err="1"/>
              <a:t>hızlı</a:t>
            </a:r>
            <a:r>
              <a:rPr lang="en-US" dirty="0"/>
              <a:t> </a:t>
            </a:r>
            <a:r>
              <a:rPr lang="en-US" dirty="0" err="1"/>
              <a:t>adapte</a:t>
            </a:r>
            <a:r>
              <a:rPr lang="en-US" dirty="0"/>
              <a:t> </a:t>
            </a:r>
            <a:r>
              <a:rPr lang="en-US" dirty="0" err="1"/>
              <a:t>olabilmesi</a:t>
            </a:r>
            <a:r>
              <a:rPr lang="en-US" dirty="0"/>
              <a:t> </a:t>
            </a:r>
            <a:r>
              <a:rPr lang="en-US" dirty="0" err="1"/>
              <a:t>için</a:t>
            </a:r>
            <a:r>
              <a:rPr lang="en-US" dirty="0"/>
              <a:t> </a:t>
            </a:r>
            <a:r>
              <a:rPr lang="en-US" dirty="0" err="1"/>
              <a:t>gerçek</a:t>
            </a:r>
            <a:r>
              <a:rPr lang="en-US" dirty="0"/>
              <a:t> </a:t>
            </a:r>
            <a:r>
              <a:rPr lang="en-US" dirty="0" err="1"/>
              <a:t>zamanlı</a:t>
            </a:r>
            <a:r>
              <a:rPr lang="en-US" dirty="0"/>
              <a:t> </a:t>
            </a:r>
            <a:r>
              <a:rPr lang="en-US" dirty="0" err="1"/>
              <a:t>öğrenme</a:t>
            </a:r>
            <a:r>
              <a:rPr lang="en-US" dirty="0"/>
              <a:t> </a:t>
            </a:r>
            <a:r>
              <a:rPr lang="en-US" dirty="0" err="1"/>
              <a:t>algoritmalarının</a:t>
            </a:r>
            <a:r>
              <a:rPr lang="en-US" dirty="0"/>
              <a:t> </a:t>
            </a:r>
            <a:r>
              <a:rPr lang="en-US" dirty="0" err="1"/>
              <a:t>geliştirilmesi</a:t>
            </a:r>
            <a:r>
              <a:rPr lang="en-US" dirty="0"/>
              <a:t> </a:t>
            </a:r>
            <a:r>
              <a:rPr lang="en-US" dirty="0" err="1"/>
              <a:t>gerekmektedir</a:t>
            </a:r>
            <a:r>
              <a:rPr lang="en-US" dirty="0"/>
              <a:t>. Bu, </a:t>
            </a:r>
            <a:r>
              <a:rPr lang="en-US" dirty="0" err="1"/>
              <a:t>araçların</a:t>
            </a:r>
            <a:r>
              <a:rPr lang="en-US" dirty="0"/>
              <a:t> </a:t>
            </a:r>
            <a:r>
              <a:rPr lang="en-US" dirty="0" err="1"/>
              <a:t>daha</a:t>
            </a:r>
            <a:r>
              <a:rPr lang="en-US" dirty="0"/>
              <a:t> </a:t>
            </a:r>
            <a:r>
              <a:rPr lang="en-US" dirty="0" err="1"/>
              <a:t>verimli</a:t>
            </a:r>
            <a:r>
              <a:rPr lang="en-US" dirty="0"/>
              <a:t> </a:t>
            </a:r>
            <a:r>
              <a:rPr lang="en-US" dirty="0" err="1"/>
              <a:t>bir</a:t>
            </a:r>
            <a:r>
              <a:rPr lang="en-US" dirty="0"/>
              <a:t> </a:t>
            </a:r>
            <a:r>
              <a:rPr lang="en-US" dirty="0" err="1"/>
              <a:t>şekilde</a:t>
            </a:r>
            <a:r>
              <a:rPr lang="en-US" dirty="0"/>
              <a:t> </a:t>
            </a:r>
            <a:r>
              <a:rPr lang="en-US" dirty="0" err="1"/>
              <a:t>çalışmasını</a:t>
            </a:r>
            <a:r>
              <a:rPr lang="en-US" dirty="0"/>
              <a:t> </a:t>
            </a:r>
            <a:r>
              <a:rPr lang="en-US" dirty="0" err="1"/>
              <a:t>sağlayacak</a:t>
            </a:r>
            <a:r>
              <a:rPr lang="en-US" dirty="0"/>
              <a:t> </a:t>
            </a:r>
            <a:r>
              <a:rPr lang="en-US" dirty="0" err="1"/>
              <a:t>ve</a:t>
            </a:r>
            <a:r>
              <a:rPr lang="en-US" dirty="0"/>
              <a:t> </a:t>
            </a:r>
            <a:r>
              <a:rPr lang="en-US" dirty="0" err="1"/>
              <a:t>insan</a:t>
            </a:r>
            <a:r>
              <a:rPr lang="en-US" dirty="0"/>
              <a:t> </a:t>
            </a:r>
            <a:r>
              <a:rPr lang="en-US" dirty="0" err="1"/>
              <a:t>müdahalesine</a:t>
            </a:r>
            <a:r>
              <a:rPr lang="en-US" dirty="0"/>
              <a:t> </a:t>
            </a:r>
            <a:r>
              <a:rPr lang="en-US" dirty="0" err="1"/>
              <a:t>gerek</a:t>
            </a:r>
            <a:r>
              <a:rPr lang="en-US" dirty="0"/>
              <a:t> </a:t>
            </a:r>
            <a:r>
              <a:rPr lang="en-US" dirty="0" err="1"/>
              <a:t>kalmadan</a:t>
            </a:r>
            <a:r>
              <a:rPr lang="en-US" dirty="0"/>
              <a:t> </a:t>
            </a:r>
            <a:r>
              <a:rPr lang="en-US" dirty="0" err="1"/>
              <a:t>karar</a:t>
            </a:r>
            <a:r>
              <a:rPr lang="en-US" dirty="0"/>
              <a:t> </a:t>
            </a:r>
            <a:r>
              <a:rPr lang="en-US" dirty="0" err="1"/>
              <a:t>verebilmelerini</a:t>
            </a:r>
            <a:r>
              <a:rPr lang="en-US" dirty="0"/>
              <a:t> </a:t>
            </a:r>
            <a:r>
              <a:rPr lang="en-US" dirty="0" err="1"/>
              <a:t>mümkün</a:t>
            </a:r>
            <a:r>
              <a:rPr lang="en-US" dirty="0"/>
              <a:t> </a:t>
            </a:r>
            <a:r>
              <a:rPr lang="en-US" dirty="0" err="1"/>
              <a:t>kılacaktır</a:t>
            </a:r>
            <a:r>
              <a:rPr lang="en-US" dirty="0"/>
              <a:t>.</a:t>
            </a:r>
          </a:p>
        </p:txBody>
      </p:sp>
    </p:spTree>
    <p:extLst>
      <p:ext uri="{BB962C8B-B14F-4D97-AF65-F5344CB8AC3E}">
        <p14:creationId xmlns:p14="http://schemas.microsoft.com/office/powerpoint/2010/main" val="3769157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319112" y="1507087"/>
            <a:ext cx="2381350" cy="993225"/>
          </a:xfrm>
        </p:spPr>
        <p:txBody>
          <a:bodyPr>
            <a:normAutofit/>
          </a:bodyPr>
          <a:lstStyle/>
          <a:p>
            <a:r>
              <a:rPr lang="en-US" dirty="0" err="1"/>
              <a:t>Giriş</a:t>
            </a:r>
            <a:endParaRPr lang="en-US" dirty="0"/>
          </a:p>
        </p:txBody>
      </p:sp>
      <p:sp>
        <p:nvSpPr>
          <p:cNvPr id="6" name="Text Placeholder 5">
            <a:extLst>
              <a:ext uri="{FF2B5EF4-FFF2-40B4-BE49-F238E27FC236}">
                <a16:creationId xmlns:a16="http://schemas.microsoft.com/office/drawing/2014/main" id="{8B353EDD-EE87-48D5-BF09-C0E3CD9FA12E}"/>
              </a:ext>
            </a:extLst>
          </p:cNvPr>
          <p:cNvSpPr>
            <a:spLocks noGrp="1"/>
          </p:cNvSpPr>
          <p:nvPr>
            <p:ph type="body" idx="1"/>
          </p:nvPr>
        </p:nvSpPr>
        <p:spPr>
          <a:xfrm>
            <a:off x="1955775" y="2676113"/>
            <a:ext cx="14474850" cy="5853000"/>
          </a:xfrm>
        </p:spPr>
        <p:txBody>
          <a:bodyPr>
            <a:normAutofit/>
          </a:bodyPr>
          <a:lstStyle/>
          <a:p>
            <a:pPr marL="25400" indent="0">
              <a:buNone/>
            </a:pPr>
            <a:r>
              <a:rPr lang="en-US" dirty="0"/>
              <a:t>         </a:t>
            </a:r>
            <a:r>
              <a:rPr lang="en-US" dirty="0" err="1"/>
              <a:t>Otonom</a:t>
            </a:r>
            <a:r>
              <a:rPr lang="en-US" dirty="0"/>
              <a:t> </a:t>
            </a:r>
            <a:r>
              <a:rPr lang="en-US" dirty="0" err="1"/>
              <a:t>araç</a:t>
            </a:r>
            <a:r>
              <a:rPr lang="en-US" dirty="0"/>
              <a:t> </a:t>
            </a:r>
            <a:r>
              <a:rPr lang="en-US" dirty="0" err="1"/>
              <a:t>teknolojileri</a:t>
            </a:r>
            <a:r>
              <a:rPr lang="en-US" dirty="0"/>
              <a:t> her </a:t>
            </a:r>
            <a:r>
              <a:rPr lang="en-US" dirty="0" err="1"/>
              <a:t>geçen</a:t>
            </a:r>
            <a:r>
              <a:rPr lang="en-US" dirty="0"/>
              <a:t> </a:t>
            </a:r>
            <a:r>
              <a:rPr lang="en-US" dirty="0" err="1"/>
              <a:t>gün</a:t>
            </a:r>
            <a:r>
              <a:rPr lang="en-US" dirty="0"/>
              <a:t> </a:t>
            </a:r>
            <a:r>
              <a:rPr lang="en-US" dirty="0" err="1"/>
              <a:t>gelişiyor</a:t>
            </a:r>
            <a:r>
              <a:rPr lang="en-US" dirty="0"/>
              <a:t> </a:t>
            </a:r>
            <a:r>
              <a:rPr lang="en-US" dirty="0" err="1"/>
              <a:t>ve</a:t>
            </a:r>
            <a:r>
              <a:rPr lang="en-US" dirty="0"/>
              <a:t> </a:t>
            </a:r>
            <a:r>
              <a:rPr lang="en-US" dirty="0" err="1"/>
              <a:t>bu</a:t>
            </a:r>
            <a:r>
              <a:rPr lang="en-US" dirty="0"/>
              <a:t> </a:t>
            </a:r>
            <a:r>
              <a:rPr lang="en-US" dirty="0" err="1"/>
              <a:t>alandaki</a:t>
            </a:r>
            <a:r>
              <a:rPr lang="en-US" dirty="0"/>
              <a:t> </a:t>
            </a:r>
            <a:r>
              <a:rPr lang="en-US" dirty="0" err="1"/>
              <a:t>en</a:t>
            </a:r>
            <a:r>
              <a:rPr lang="en-US" dirty="0"/>
              <a:t> </a:t>
            </a:r>
            <a:r>
              <a:rPr lang="en-US" dirty="0" err="1"/>
              <a:t>büyük</a:t>
            </a:r>
            <a:r>
              <a:rPr lang="en-US" dirty="0"/>
              <a:t> </a:t>
            </a:r>
            <a:r>
              <a:rPr lang="en-US" dirty="0" err="1"/>
              <a:t>zorluklardan</a:t>
            </a:r>
            <a:r>
              <a:rPr lang="en-US" dirty="0"/>
              <a:t> </a:t>
            </a:r>
            <a:r>
              <a:rPr lang="en-US" dirty="0" err="1"/>
              <a:t>biri</a:t>
            </a:r>
            <a:r>
              <a:rPr lang="en-US" dirty="0"/>
              <a:t>, </a:t>
            </a:r>
            <a:r>
              <a:rPr lang="en-US" dirty="0" err="1"/>
              <a:t>araçların</a:t>
            </a:r>
            <a:r>
              <a:rPr lang="en-US" dirty="0"/>
              <a:t> </a:t>
            </a:r>
            <a:r>
              <a:rPr lang="en-US" dirty="0" err="1"/>
              <a:t>güvenli</a:t>
            </a:r>
            <a:r>
              <a:rPr lang="en-US" dirty="0"/>
              <a:t>, </a:t>
            </a:r>
            <a:r>
              <a:rPr lang="en-US" dirty="0" err="1"/>
              <a:t>verimli</a:t>
            </a:r>
            <a:r>
              <a:rPr lang="en-US" dirty="0"/>
              <a:t> </a:t>
            </a:r>
            <a:r>
              <a:rPr lang="en-US" dirty="0" err="1"/>
              <a:t>ve</a:t>
            </a:r>
            <a:r>
              <a:rPr lang="en-US" dirty="0"/>
              <a:t> </a:t>
            </a:r>
            <a:r>
              <a:rPr lang="en-US" dirty="0" err="1"/>
              <a:t>akıllı</a:t>
            </a:r>
            <a:r>
              <a:rPr lang="en-US" dirty="0"/>
              <a:t> </a:t>
            </a:r>
            <a:r>
              <a:rPr lang="en-US" dirty="0" err="1"/>
              <a:t>bir</a:t>
            </a:r>
            <a:r>
              <a:rPr lang="en-US" dirty="0"/>
              <a:t> </a:t>
            </a:r>
            <a:r>
              <a:rPr lang="en-US" dirty="0" err="1"/>
              <a:t>şekilde</a:t>
            </a:r>
            <a:r>
              <a:rPr lang="en-US" dirty="0"/>
              <a:t> </a:t>
            </a:r>
            <a:r>
              <a:rPr lang="en-US" dirty="0" err="1"/>
              <a:t>hareket</a:t>
            </a:r>
            <a:r>
              <a:rPr lang="en-US" dirty="0"/>
              <a:t> </a:t>
            </a:r>
            <a:r>
              <a:rPr lang="en-US" dirty="0" err="1"/>
              <a:t>edebilmesini</a:t>
            </a:r>
            <a:r>
              <a:rPr lang="en-US" dirty="0"/>
              <a:t> </a:t>
            </a:r>
            <a:r>
              <a:rPr lang="en-US" dirty="0" err="1"/>
              <a:t>sağlamak</a:t>
            </a:r>
            <a:r>
              <a:rPr lang="en-US" dirty="0"/>
              <a:t>. </a:t>
            </a:r>
            <a:r>
              <a:rPr lang="en-US" dirty="0" err="1"/>
              <a:t>Otonom</a:t>
            </a:r>
            <a:r>
              <a:rPr lang="en-US" dirty="0"/>
              <a:t> </a:t>
            </a:r>
            <a:r>
              <a:rPr lang="en-US" dirty="0" err="1"/>
              <a:t>araçlar</a:t>
            </a:r>
            <a:r>
              <a:rPr lang="en-US" dirty="0"/>
              <a:t>, </a:t>
            </a:r>
            <a:r>
              <a:rPr lang="en-US" dirty="0" err="1"/>
              <a:t>çevrelerini</a:t>
            </a:r>
            <a:r>
              <a:rPr lang="en-US" dirty="0"/>
              <a:t> </a:t>
            </a:r>
            <a:r>
              <a:rPr lang="en-US" dirty="0" err="1"/>
              <a:t>algılayarak</a:t>
            </a:r>
            <a:r>
              <a:rPr lang="en-US" dirty="0"/>
              <a:t> </a:t>
            </a:r>
            <a:r>
              <a:rPr lang="en-US" dirty="0" err="1"/>
              <a:t>trafik</a:t>
            </a:r>
            <a:r>
              <a:rPr lang="en-US" dirty="0"/>
              <a:t> </a:t>
            </a:r>
            <a:r>
              <a:rPr lang="en-US" dirty="0" err="1"/>
              <a:t>kurallarına</a:t>
            </a:r>
            <a:r>
              <a:rPr lang="en-US" dirty="0"/>
              <a:t> </a:t>
            </a:r>
            <a:r>
              <a:rPr lang="en-US" dirty="0" err="1"/>
              <a:t>uymalı</a:t>
            </a:r>
            <a:r>
              <a:rPr lang="en-US" dirty="0"/>
              <a:t>, </a:t>
            </a:r>
            <a:r>
              <a:rPr lang="en-US" dirty="0" err="1"/>
              <a:t>beklenmedik</a:t>
            </a:r>
            <a:r>
              <a:rPr lang="en-US" dirty="0"/>
              <a:t> </a:t>
            </a:r>
            <a:r>
              <a:rPr lang="en-US" dirty="0" err="1"/>
              <a:t>durumlara</a:t>
            </a:r>
            <a:r>
              <a:rPr lang="en-US" dirty="0"/>
              <a:t> </a:t>
            </a:r>
            <a:r>
              <a:rPr lang="en-US" dirty="0" err="1"/>
              <a:t>hızlıca</a:t>
            </a:r>
            <a:r>
              <a:rPr lang="en-US" dirty="0"/>
              <a:t> </a:t>
            </a:r>
            <a:r>
              <a:rPr lang="en-US" dirty="0" err="1"/>
              <a:t>tepki</a:t>
            </a:r>
            <a:r>
              <a:rPr lang="en-US" dirty="0"/>
              <a:t> </a:t>
            </a:r>
            <a:r>
              <a:rPr lang="en-US" dirty="0" err="1"/>
              <a:t>verebilmeli</a:t>
            </a:r>
            <a:r>
              <a:rPr lang="en-US" dirty="0"/>
              <a:t> </a:t>
            </a:r>
            <a:r>
              <a:rPr lang="en-US" dirty="0" err="1"/>
              <a:t>ve</a:t>
            </a:r>
            <a:r>
              <a:rPr lang="en-US" dirty="0"/>
              <a:t> </a:t>
            </a:r>
            <a:r>
              <a:rPr lang="en-US" dirty="0" err="1"/>
              <a:t>yolculuklarını</a:t>
            </a:r>
            <a:r>
              <a:rPr lang="en-US" dirty="0"/>
              <a:t> </a:t>
            </a:r>
            <a:r>
              <a:rPr lang="en-US" dirty="0" err="1"/>
              <a:t>en</a:t>
            </a:r>
            <a:r>
              <a:rPr lang="en-US" dirty="0"/>
              <a:t> </a:t>
            </a:r>
            <a:r>
              <a:rPr lang="en-US" dirty="0" err="1"/>
              <a:t>iyi</a:t>
            </a:r>
            <a:r>
              <a:rPr lang="en-US" dirty="0"/>
              <a:t> </a:t>
            </a:r>
            <a:r>
              <a:rPr lang="en-US" dirty="0" err="1"/>
              <a:t>şekilde</a:t>
            </a:r>
            <a:r>
              <a:rPr lang="en-US" dirty="0"/>
              <a:t> </a:t>
            </a:r>
            <a:r>
              <a:rPr lang="en-US" dirty="0" err="1"/>
              <a:t>tamamlamalıdır.Bu</a:t>
            </a:r>
            <a:r>
              <a:rPr lang="en-US" dirty="0"/>
              <a:t> </a:t>
            </a:r>
            <a:r>
              <a:rPr lang="en-US" dirty="0" err="1"/>
              <a:t>noktada</a:t>
            </a:r>
            <a:r>
              <a:rPr lang="en-US" dirty="0"/>
              <a:t> </a:t>
            </a:r>
            <a:r>
              <a:rPr lang="en-US" dirty="0" err="1"/>
              <a:t>yapay</a:t>
            </a:r>
            <a:r>
              <a:rPr lang="en-US" dirty="0"/>
              <a:t> </a:t>
            </a:r>
            <a:r>
              <a:rPr lang="en-US" dirty="0" err="1"/>
              <a:t>zeka</a:t>
            </a:r>
            <a:r>
              <a:rPr lang="en-US" dirty="0"/>
              <a:t>, </a:t>
            </a:r>
            <a:r>
              <a:rPr lang="en-US" dirty="0" err="1"/>
              <a:t>özellikle</a:t>
            </a:r>
            <a:r>
              <a:rPr lang="en-US" dirty="0"/>
              <a:t> de Reinforcement Learning (RL) </a:t>
            </a:r>
            <a:r>
              <a:rPr lang="en-US" dirty="0" err="1"/>
              <a:t>gibi</a:t>
            </a:r>
            <a:r>
              <a:rPr lang="en-US" dirty="0"/>
              <a:t> </a:t>
            </a:r>
            <a:r>
              <a:rPr lang="en-US" dirty="0" err="1"/>
              <a:t>deneyim</a:t>
            </a:r>
            <a:r>
              <a:rPr lang="en-US" dirty="0"/>
              <a:t> </a:t>
            </a:r>
            <a:r>
              <a:rPr lang="en-US" dirty="0" err="1"/>
              <a:t>temelli</a:t>
            </a:r>
            <a:r>
              <a:rPr lang="en-US" dirty="0"/>
              <a:t> </a:t>
            </a:r>
            <a:r>
              <a:rPr lang="en-US" dirty="0" err="1"/>
              <a:t>öğrenme</a:t>
            </a:r>
            <a:r>
              <a:rPr lang="en-US" dirty="0"/>
              <a:t> </a:t>
            </a:r>
            <a:r>
              <a:rPr lang="en-US" dirty="0" err="1"/>
              <a:t>yöntemleri</a:t>
            </a:r>
            <a:r>
              <a:rPr lang="en-US" dirty="0"/>
              <a:t> </a:t>
            </a:r>
            <a:r>
              <a:rPr lang="en-US" dirty="0" err="1"/>
              <a:t>önemli</a:t>
            </a:r>
            <a:r>
              <a:rPr lang="en-US" dirty="0"/>
              <a:t> </a:t>
            </a:r>
            <a:r>
              <a:rPr lang="en-US" dirty="0" err="1"/>
              <a:t>bir</a:t>
            </a:r>
            <a:r>
              <a:rPr lang="en-US" dirty="0"/>
              <a:t> </a:t>
            </a:r>
            <a:r>
              <a:rPr lang="en-US" dirty="0" err="1"/>
              <a:t>rol</a:t>
            </a:r>
            <a:r>
              <a:rPr lang="en-US" dirty="0"/>
              <a:t> </a:t>
            </a:r>
            <a:r>
              <a:rPr lang="en-US" dirty="0" err="1"/>
              <a:t>oynuyor</a:t>
            </a:r>
            <a:r>
              <a:rPr lang="en-US" dirty="0"/>
              <a:t>. RL, </a:t>
            </a:r>
            <a:r>
              <a:rPr lang="en-US" dirty="0" err="1"/>
              <a:t>bir</a:t>
            </a:r>
            <a:r>
              <a:rPr lang="en-US" dirty="0"/>
              <a:t> </a:t>
            </a:r>
            <a:r>
              <a:rPr lang="en-US" dirty="0" err="1"/>
              <a:t>sistemin</a:t>
            </a:r>
            <a:r>
              <a:rPr lang="en-US" dirty="0"/>
              <a:t> </a:t>
            </a:r>
            <a:r>
              <a:rPr lang="en-US" dirty="0" err="1"/>
              <a:t>karşılaştığı</a:t>
            </a:r>
            <a:r>
              <a:rPr lang="en-US" dirty="0"/>
              <a:t> </a:t>
            </a:r>
            <a:r>
              <a:rPr lang="en-US" dirty="0" err="1"/>
              <a:t>durumlara</a:t>
            </a:r>
            <a:r>
              <a:rPr lang="en-US" dirty="0"/>
              <a:t> </a:t>
            </a:r>
            <a:r>
              <a:rPr lang="en-US" dirty="0" err="1"/>
              <a:t>göre</a:t>
            </a:r>
            <a:r>
              <a:rPr lang="en-US" dirty="0"/>
              <a:t> </a:t>
            </a:r>
            <a:r>
              <a:rPr lang="en-US" dirty="0" err="1"/>
              <a:t>deneyim</a:t>
            </a:r>
            <a:r>
              <a:rPr lang="en-US" dirty="0"/>
              <a:t> </a:t>
            </a:r>
            <a:r>
              <a:rPr lang="en-US" dirty="0" err="1"/>
              <a:t>kazanarak</a:t>
            </a:r>
            <a:r>
              <a:rPr lang="en-US" dirty="0"/>
              <a:t> </a:t>
            </a:r>
            <a:r>
              <a:rPr lang="en-US" dirty="0" err="1"/>
              <a:t>en</a:t>
            </a:r>
            <a:r>
              <a:rPr lang="en-US" dirty="0"/>
              <a:t> </a:t>
            </a:r>
            <a:r>
              <a:rPr lang="en-US" dirty="0" err="1"/>
              <a:t>iyi</a:t>
            </a:r>
            <a:r>
              <a:rPr lang="en-US" dirty="0"/>
              <a:t> </a:t>
            </a:r>
            <a:r>
              <a:rPr lang="en-US" dirty="0" err="1"/>
              <a:t>hareketi</a:t>
            </a:r>
            <a:r>
              <a:rPr lang="en-US" dirty="0"/>
              <a:t> </a:t>
            </a:r>
            <a:r>
              <a:rPr lang="en-US" dirty="0" err="1"/>
              <a:t>belirlemesini</a:t>
            </a:r>
            <a:r>
              <a:rPr lang="en-US" dirty="0"/>
              <a:t> </a:t>
            </a:r>
            <a:r>
              <a:rPr lang="en-US" dirty="0" err="1"/>
              <a:t>sağlayan</a:t>
            </a:r>
            <a:r>
              <a:rPr lang="en-US" dirty="0"/>
              <a:t> </a:t>
            </a:r>
            <a:r>
              <a:rPr lang="en-US" dirty="0" err="1"/>
              <a:t>bir</a:t>
            </a:r>
            <a:r>
              <a:rPr lang="en-US" dirty="0"/>
              <a:t> </a:t>
            </a:r>
            <a:r>
              <a:rPr lang="en-US" dirty="0" err="1"/>
              <a:t>makine</a:t>
            </a:r>
            <a:r>
              <a:rPr lang="en-US" dirty="0"/>
              <a:t> </a:t>
            </a:r>
            <a:r>
              <a:rPr lang="en-US" dirty="0" err="1"/>
              <a:t>öğrenmesi</a:t>
            </a:r>
            <a:r>
              <a:rPr lang="en-US" dirty="0"/>
              <a:t> </a:t>
            </a:r>
            <a:r>
              <a:rPr lang="en-US" dirty="0" err="1"/>
              <a:t>yöntemi</a:t>
            </a:r>
            <a:r>
              <a:rPr lang="en-US" dirty="0"/>
              <a:t>. </a:t>
            </a:r>
            <a:r>
              <a:rPr lang="en-US" dirty="0" err="1"/>
              <a:t>Otonom</a:t>
            </a:r>
            <a:r>
              <a:rPr lang="en-US" dirty="0"/>
              <a:t> </a:t>
            </a:r>
            <a:r>
              <a:rPr lang="en-US" dirty="0" err="1"/>
              <a:t>araçlar</a:t>
            </a:r>
            <a:r>
              <a:rPr lang="en-US" dirty="0"/>
              <a:t>, </a:t>
            </a:r>
            <a:r>
              <a:rPr lang="en-US" dirty="0" err="1"/>
              <a:t>bu</a:t>
            </a:r>
            <a:r>
              <a:rPr lang="en-US" dirty="0"/>
              <a:t> </a:t>
            </a:r>
            <a:r>
              <a:rPr lang="en-US" dirty="0" err="1"/>
              <a:t>sayede</a:t>
            </a:r>
            <a:r>
              <a:rPr lang="en-US" dirty="0"/>
              <a:t> </a:t>
            </a:r>
            <a:r>
              <a:rPr lang="en-US" dirty="0" err="1"/>
              <a:t>sürüş</a:t>
            </a:r>
            <a:r>
              <a:rPr lang="en-US" dirty="0"/>
              <a:t> </a:t>
            </a:r>
            <a:r>
              <a:rPr lang="en-US" dirty="0" err="1"/>
              <a:t>sırasında</a:t>
            </a:r>
            <a:r>
              <a:rPr lang="en-US" dirty="0"/>
              <a:t> </a:t>
            </a:r>
            <a:r>
              <a:rPr lang="en-US" dirty="0" err="1"/>
              <a:t>en</a:t>
            </a:r>
            <a:r>
              <a:rPr lang="en-US" dirty="0"/>
              <a:t> </a:t>
            </a:r>
            <a:r>
              <a:rPr lang="en-US" dirty="0" err="1"/>
              <a:t>doğru</a:t>
            </a:r>
            <a:r>
              <a:rPr lang="en-US" dirty="0"/>
              <a:t> </a:t>
            </a:r>
            <a:r>
              <a:rPr lang="en-US" dirty="0" err="1"/>
              <a:t>kararları</a:t>
            </a:r>
            <a:r>
              <a:rPr lang="en-US" dirty="0"/>
              <a:t> </a:t>
            </a:r>
            <a:r>
              <a:rPr lang="en-US" dirty="0" err="1"/>
              <a:t>alabilir</a:t>
            </a:r>
            <a:r>
              <a:rPr lang="en-US" dirty="0"/>
              <a:t>, </a:t>
            </a:r>
            <a:r>
              <a:rPr lang="en-US" dirty="0" err="1"/>
              <a:t>değişen</a:t>
            </a:r>
            <a:r>
              <a:rPr lang="en-US" dirty="0"/>
              <a:t> </a:t>
            </a:r>
            <a:r>
              <a:rPr lang="en-US" dirty="0" err="1"/>
              <a:t>yol</a:t>
            </a:r>
            <a:r>
              <a:rPr lang="en-US" dirty="0"/>
              <a:t> </a:t>
            </a:r>
            <a:r>
              <a:rPr lang="en-US" dirty="0" err="1"/>
              <a:t>ve</a:t>
            </a:r>
            <a:r>
              <a:rPr lang="en-US" dirty="0"/>
              <a:t> </a:t>
            </a:r>
            <a:r>
              <a:rPr lang="en-US" dirty="0" err="1"/>
              <a:t>trafik</a:t>
            </a:r>
            <a:r>
              <a:rPr lang="en-US" dirty="0"/>
              <a:t> </a:t>
            </a:r>
            <a:r>
              <a:rPr lang="en-US" dirty="0" err="1"/>
              <a:t>koşullarına</a:t>
            </a:r>
            <a:r>
              <a:rPr lang="en-US" dirty="0"/>
              <a:t> </a:t>
            </a:r>
            <a:r>
              <a:rPr lang="en-US" dirty="0" err="1"/>
              <a:t>uyum</a:t>
            </a:r>
            <a:r>
              <a:rPr lang="en-US" dirty="0"/>
              <a:t> </a:t>
            </a:r>
            <a:r>
              <a:rPr lang="en-US" dirty="0" err="1"/>
              <a:t>sağlayabilir</a:t>
            </a:r>
            <a:r>
              <a:rPr lang="en-US" dirty="0"/>
              <a:t> </a:t>
            </a:r>
            <a:r>
              <a:rPr lang="en-US" dirty="0" err="1"/>
              <a:t>ve</a:t>
            </a:r>
            <a:r>
              <a:rPr lang="en-US" dirty="0"/>
              <a:t> </a:t>
            </a:r>
            <a:r>
              <a:rPr lang="en-US" dirty="0" err="1"/>
              <a:t>güvenli</a:t>
            </a:r>
            <a:r>
              <a:rPr lang="en-US" dirty="0"/>
              <a:t> </a:t>
            </a:r>
            <a:r>
              <a:rPr lang="en-US" dirty="0" err="1"/>
              <a:t>bir</a:t>
            </a:r>
            <a:r>
              <a:rPr lang="en-US" dirty="0"/>
              <a:t> </a:t>
            </a:r>
            <a:r>
              <a:rPr lang="en-US" dirty="0" err="1"/>
              <a:t>yolculuk</a:t>
            </a:r>
            <a:r>
              <a:rPr lang="en-US" dirty="0"/>
              <a:t> </a:t>
            </a:r>
            <a:r>
              <a:rPr lang="en-US" dirty="0" err="1"/>
              <a:t>sunabilir</a:t>
            </a:r>
            <a:r>
              <a:rPr lang="en-US" dirty="0"/>
              <a:t>.</a:t>
            </a:r>
          </a:p>
          <a:p>
            <a:pPr marL="25400" indent="0">
              <a:buNone/>
            </a:pPr>
            <a:endParaRPr lang="en-US" dirty="0"/>
          </a:p>
        </p:txBody>
      </p:sp>
    </p:spTree>
    <p:extLst>
      <p:ext uri="{BB962C8B-B14F-4D97-AF65-F5344CB8AC3E}">
        <p14:creationId xmlns:p14="http://schemas.microsoft.com/office/powerpoint/2010/main" val="3892692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dirty="0"/>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9</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
        <p:nvSpPr>
          <p:cNvPr id="13" name="TextBox 12">
            <a:extLst>
              <a:ext uri="{FF2B5EF4-FFF2-40B4-BE49-F238E27FC236}">
                <a16:creationId xmlns:a16="http://schemas.microsoft.com/office/drawing/2014/main" id="{BE8128A5-16AC-45B2-8F8F-29C9ACA18AC0}"/>
              </a:ext>
            </a:extLst>
          </p:cNvPr>
          <p:cNvSpPr txBox="1"/>
          <p:nvPr/>
        </p:nvSpPr>
        <p:spPr>
          <a:xfrm>
            <a:off x="1411282" y="3933974"/>
            <a:ext cx="6218243" cy="1877437"/>
          </a:xfrm>
          <a:prstGeom prst="rect">
            <a:avLst/>
          </a:prstGeom>
          <a:noFill/>
        </p:spPr>
        <p:txBody>
          <a:bodyPr wrap="square">
            <a:spAutoFit/>
          </a:bodyPr>
          <a:lstStyle/>
          <a:p>
            <a:r>
              <a:rPr lang="en-US" sz="5800" dirty="0" err="1">
                <a:solidFill>
                  <a:schemeClr val="tx2"/>
                </a:solidFill>
                <a:latin typeface="Archivo Black" panose="020B0604020202020204" charset="0"/>
              </a:rPr>
              <a:t>Sonuç</a:t>
            </a:r>
            <a:r>
              <a:rPr lang="en-US" sz="5800" dirty="0">
                <a:solidFill>
                  <a:schemeClr val="tx2"/>
                </a:solidFill>
                <a:latin typeface="Archivo Black" panose="020B0604020202020204" charset="0"/>
              </a:rPr>
              <a:t> </a:t>
            </a:r>
            <a:r>
              <a:rPr lang="en-US" sz="5800" dirty="0" err="1">
                <a:solidFill>
                  <a:schemeClr val="tx2"/>
                </a:solidFill>
                <a:latin typeface="Archivo Black" panose="020B0604020202020204" charset="0"/>
              </a:rPr>
              <a:t>ve</a:t>
            </a:r>
            <a:r>
              <a:rPr lang="en-US" sz="5800" dirty="0">
                <a:solidFill>
                  <a:schemeClr val="tx2"/>
                </a:solidFill>
                <a:latin typeface="Archivo Black" panose="020B0604020202020204" charset="0"/>
              </a:rPr>
              <a:t> </a:t>
            </a:r>
            <a:r>
              <a:rPr lang="en-US" sz="5800" dirty="0" err="1">
                <a:solidFill>
                  <a:schemeClr val="tx2"/>
                </a:solidFill>
                <a:latin typeface="Archivo Black" panose="020B0604020202020204" charset="0"/>
              </a:rPr>
              <a:t>Değerlendirme</a:t>
            </a:r>
            <a:endParaRPr lang="en-US" sz="5800" dirty="0">
              <a:solidFill>
                <a:schemeClr val="tx2"/>
              </a:solidFill>
              <a:latin typeface="Archivo Black" panose="020B0604020202020204" charset="0"/>
            </a:endParaRPr>
          </a:p>
        </p:txBody>
      </p:sp>
    </p:spTree>
    <p:extLst>
      <p:ext uri="{BB962C8B-B14F-4D97-AF65-F5344CB8AC3E}">
        <p14:creationId xmlns:p14="http://schemas.microsoft.com/office/powerpoint/2010/main" val="3157086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1000" fill="hold"/>
                                        <p:tgtEl>
                                          <p:spTgt spid="106"/>
                                        </p:tgtEl>
                                        <p:attrNameLst>
                                          <p:attrName>ppt_w</p:attrName>
                                        </p:attrNameLst>
                                      </p:cBhvr>
                                      <p:tavLst>
                                        <p:tav tm="0">
                                          <p:val>
                                            <p:strVal val="#ppt_w+.3"/>
                                          </p:val>
                                        </p:tav>
                                        <p:tav tm="100000">
                                          <p:val>
                                            <p:strVal val="#ppt_w"/>
                                          </p:val>
                                        </p:tav>
                                      </p:tavLst>
                                    </p:anim>
                                    <p:anim calcmode="lin" valueType="num">
                                      <p:cBhvr>
                                        <p:cTn id="8" dur="1000" fill="hold"/>
                                        <p:tgtEl>
                                          <p:spTgt spid="106"/>
                                        </p:tgtEl>
                                        <p:attrNameLst>
                                          <p:attrName>ppt_h</p:attrName>
                                        </p:attrNameLst>
                                      </p:cBhvr>
                                      <p:tavLst>
                                        <p:tav tm="0">
                                          <p:val>
                                            <p:strVal val="#ppt_h"/>
                                          </p:val>
                                        </p:tav>
                                        <p:tav tm="100000">
                                          <p:val>
                                            <p:strVal val="#ppt_h"/>
                                          </p:val>
                                        </p:tav>
                                      </p:tavLst>
                                    </p:anim>
                                    <p:animEffect transition="in" filter="fade">
                                      <p:cBhvr>
                                        <p:cTn id="9" dur="1000"/>
                                        <p:tgtEl>
                                          <p:spTgt spid="106"/>
                                        </p:tgtEl>
                                      </p:cBhvr>
                                    </p:animEffect>
                                  </p:childTnLst>
                                </p:cTn>
                              </p:par>
                              <p:par>
                                <p:cTn id="10" presetID="8" presetClass="emph" presetSubtype="0" fill="hold" grpId="0" nodeType="withEffect">
                                  <p:stCondLst>
                                    <p:cond delay="0"/>
                                  </p:stCondLst>
                                  <p:childTnLst>
                                    <p:animRot by="21600000">
                                      <p:cBhvr>
                                        <p:cTn id="11" dur="2000" fill="hold"/>
                                        <p:tgtEl>
                                          <p:spTgt spid="104"/>
                                        </p:tgtEl>
                                        <p:attrNameLst>
                                          <p:attrName>r</p:attrName>
                                        </p:attrNameLst>
                                      </p:cBhvr>
                                    </p:animRot>
                                  </p:childTnLst>
                                </p:cTn>
                              </p:par>
                              <p:par>
                                <p:cTn id="12" presetID="53" presetClass="entr" presetSubtype="16"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en-US" dirty="0" err="1"/>
              <a:t>Sonuç</a:t>
            </a:r>
            <a:r>
              <a:rPr lang="en-US" dirty="0"/>
              <a:t> </a:t>
            </a:r>
            <a:r>
              <a:rPr lang="en-US" dirty="0" err="1"/>
              <a:t>ve</a:t>
            </a:r>
            <a:r>
              <a:rPr lang="en-US" dirty="0"/>
              <a:t> </a:t>
            </a:r>
            <a:r>
              <a:rPr lang="en-US" dirty="0" err="1"/>
              <a:t>Değerlendirme</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a:bodyPr>
          <a:lstStyle/>
          <a:p>
            <a:pPr marL="25400" indent="0">
              <a:buClr>
                <a:schemeClr val="bg1"/>
              </a:buClr>
              <a:buNone/>
            </a:pPr>
            <a:r>
              <a:rPr lang="en-US" dirty="0"/>
              <a:t>        </a:t>
            </a:r>
            <a:r>
              <a:rPr lang="en-US" dirty="0" err="1"/>
              <a:t>Otonom</a:t>
            </a:r>
            <a:r>
              <a:rPr lang="en-US" dirty="0"/>
              <a:t> </a:t>
            </a:r>
            <a:r>
              <a:rPr lang="en-US" dirty="0" err="1"/>
              <a:t>araç</a:t>
            </a:r>
            <a:r>
              <a:rPr lang="en-US" dirty="0"/>
              <a:t> </a:t>
            </a:r>
            <a:r>
              <a:rPr lang="en-US" dirty="0" err="1"/>
              <a:t>teknolojileri</a:t>
            </a:r>
            <a:r>
              <a:rPr lang="en-US" dirty="0"/>
              <a:t>, </a:t>
            </a:r>
            <a:r>
              <a:rPr lang="en-US" dirty="0" err="1"/>
              <a:t>ulaşımın</a:t>
            </a:r>
            <a:r>
              <a:rPr lang="en-US" dirty="0"/>
              <a:t> </a:t>
            </a:r>
            <a:r>
              <a:rPr lang="en-US" dirty="0" err="1"/>
              <a:t>geleceğini</a:t>
            </a:r>
            <a:r>
              <a:rPr lang="en-US" dirty="0"/>
              <a:t> </a:t>
            </a:r>
            <a:r>
              <a:rPr lang="en-US" dirty="0" err="1"/>
              <a:t>şekillendirecek</a:t>
            </a:r>
            <a:r>
              <a:rPr lang="en-US" dirty="0"/>
              <a:t> </a:t>
            </a:r>
            <a:r>
              <a:rPr lang="en-US" dirty="0" err="1"/>
              <a:t>büyük</a:t>
            </a:r>
            <a:r>
              <a:rPr lang="en-US" dirty="0"/>
              <a:t> </a:t>
            </a:r>
            <a:r>
              <a:rPr lang="en-US" dirty="0" err="1"/>
              <a:t>bir</a:t>
            </a:r>
            <a:r>
              <a:rPr lang="en-US" dirty="0"/>
              <a:t> </a:t>
            </a:r>
            <a:r>
              <a:rPr lang="en-US" dirty="0" err="1"/>
              <a:t>potansiyele</a:t>
            </a:r>
            <a:r>
              <a:rPr lang="en-US" dirty="0"/>
              <a:t> </a:t>
            </a:r>
            <a:r>
              <a:rPr lang="en-US" dirty="0" err="1"/>
              <a:t>sahiptir</a:t>
            </a:r>
            <a:r>
              <a:rPr lang="en-US" dirty="0"/>
              <a:t>. Bu </a:t>
            </a:r>
            <a:r>
              <a:rPr lang="en-US" dirty="0" err="1"/>
              <a:t>teknolojiler</a:t>
            </a:r>
            <a:r>
              <a:rPr lang="en-US" dirty="0"/>
              <a:t>, </a:t>
            </a:r>
            <a:r>
              <a:rPr lang="en-US" dirty="0" err="1"/>
              <a:t>trafik</a:t>
            </a:r>
            <a:r>
              <a:rPr lang="en-US" dirty="0"/>
              <a:t> </a:t>
            </a:r>
            <a:r>
              <a:rPr lang="en-US" dirty="0" err="1"/>
              <a:t>kazalarını</a:t>
            </a:r>
            <a:r>
              <a:rPr lang="en-US" dirty="0"/>
              <a:t> </a:t>
            </a:r>
            <a:r>
              <a:rPr lang="en-US" dirty="0" err="1"/>
              <a:t>azaltma</a:t>
            </a:r>
            <a:r>
              <a:rPr lang="en-US" dirty="0"/>
              <a:t>, </a:t>
            </a:r>
            <a:r>
              <a:rPr lang="en-US" dirty="0" err="1"/>
              <a:t>yakıt</a:t>
            </a:r>
            <a:r>
              <a:rPr lang="en-US" dirty="0"/>
              <a:t> </a:t>
            </a:r>
            <a:r>
              <a:rPr lang="en-US" dirty="0" err="1"/>
              <a:t>tüketimini</a:t>
            </a:r>
            <a:r>
              <a:rPr lang="en-US" dirty="0"/>
              <a:t> </a:t>
            </a:r>
            <a:r>
              <a:rPr lang="en-US" dirty="0" err="1"/>
              <a:t>düşürme</a:t>
            </a:r>
            <a:r>
              <a:rPr lang="en-US" dirty="0"/>
              <a:t>, </a:t>
            </a:r>
            <a:r>
              <a:rPr lang="en-US" dirty="0" err="1"/>
              <a:t>yolculukları</a:t>
            </a:r>
            <a:r>
              <a:rPr lang="en-US" dirty="0"/>
              <a:t> </a:t>
            </a:r>
            <a:r>
              <a:rPr lang="en-US" dirty="0" err="1"/>
              <a:t>daha</a:t>
            </a:r>
            <a:r>
              <a:rPr lang="en-US" dirty="0"/>
              <a:t> </a:t>
            </a:r>
            <a:r>
              <a:rPr lang="en-US" dirty="0" err="1"/>
              <a:t>verimli</a:t>
            </a:r>
            <a:r>
              <a:rPr lang="en-US" dirty="0"/>
              <a:t> hale </a:t>
            </a:r>
            <a:r>
              <a:rPr lang="en-US" dirty="0" err="1"/>
              <a:t>getirme</a:t>
            </a:r>
            <a:r>
              <a:rPr lang="en-US" dirty="0"/>
              <a:t> </a:t>
            </a:r>
            <a:r>
              <a:rPr lang="en-US" dirty="0" err="1"/>
              <a:t>gibi</a:t>
            </a:r>
            <a:r>
              <a:rPr lang="en-US" dirty="0"/>
              <a:t> </a:t>
            </a:r>
            <a:r>
              <a:rPr lang="en-US" dirty="0" err="1"/>
              <a:t>önemli</a:t>
            </a:r>
            <a:r>
              <a:rPr lang="en-US" dirty="0"/>
              <a:t> </a:t>
            </a:r>
            <a:r>
              <a:rPr lang="en-US" dirty="0" err="1"/>
              <a:t>faydalar</a:t>
            </a:r>
            <a:r>
              <a:rPr lang="en-US" dirty="0"/>
              <a:t> </a:t>
            </a:r>
            <a:r>
              <a:rPr lang="en-US" dirty="0" err="1"/>
              <a:t>sunmaktadır</a:t>
            </a:r>
            <a:r>
              <a:rPr lang="en-US" dirty="0"/>
              <a:t>. </a:t>
            </a:r>
            <a:r>
              <a:rPr lang="en-US" dirty="0" err="1"/>
              <a:t>Ancak</a:t>
            </a:r>
            <a:r>
              <a:rPr lang="en-US" dirty="0"/>
              <a:t>, </a:t>
            </a:r>
            <a:r>
              <a:rPr lang="en-US" dirty="0" err="1"/>
              <a:t>bu</a:t>
            </a:r>
            <a:r>
              <a:rPr lang="en-US" dirty="0"/>
              <a:t> </a:t>
            </a:r>
            <a:r>
              <a:rPr lang="en-US" dirty="0" err="1"/>
              <a:t>araçların</a:t>
            </a:r>
            <a:r>
              <a:rPr lang="en-US" dirty="0"/>
              <a:t> </a:t>
            </a:r>
            <a:r>
              <a:rPr lang="en-US" dirty="0" err="1"/>
              <a:t>başarılı</a:t>
            </a:r>
            <a:r>
              <a:rPr lang="en-US" dirty="0"/>
              <a:t> </a:t>
            </a:r>
            <a:r>
              <a:rPr lang="en-US" dirty="0" err="1"/>
              <a:t>bir</a:t>
            </a:r>
            <a:r>
              <a:rPr lang="en-US" dirty="0"/>
              <a:t> </a:t>
            </a:r>
            <a:r>
              <a:rPr lang="en-US" dirty="0" err="1"/>
              <a:t>şekilde</a:t>
            </a:r>
            <a:r>
              <a:rPr lang="en-US" dirty="0"/>
              <a:t> </a:t>
            </a:r>
            <a:r>
              <a:rPr lang="en-US" dirty="0" err="1"/>
              <a:t>geliştirilmesi</a:t>
            </a:r>
            <a:r>
              <a:rPr lang="en-US" dirty="0"/>
              <a:t> </a:t>
            </a:r>
            <a:r>
              <a:rPr lang="en-US" dirty="0" err="1"/>
              <a:t>ve</a:t>
            </a:r>
            <a:r>
              <a:rPr lang="en-US" dirty="0"/>
              <a:t> </a:t>
            </a:r>
            <a:r>
              <a:rPr lang="en-US" dirty="0" err="1"/>
              <a:t>kullanılabilmesi</a:t>
            </a:r>
            <a:r>
              <a:rPr lang="en-US" dirty="0"/>
              <a:t> </a:t>
            </a:r>
            <a:r>
              <a:rPr lang="en-US" dirty="0" err="1"/>
              <a:t>için</a:t>
            </a:r>
            <a:r>
              <a:rPr lang="en-US" dirty="0"/>
              <a:t> </a:t>
            </a:r>
            <a:r>
              <a:rPr lang="en-US" dirty="0" err="1"/>
              <a:t>birçok</a:t>
            </a:r>
            <a:r>
              <a:rPr lang="en-US" dirty="0"/>
              <a:t> </a:t>
            </a:r>
            <a:r>
              <a:rPr lang="en-US" dirty="0" err="1"/>
              <a:t>farklı</a:t>
            </a:r>
            <a:r>
              <a:rPr lang="en-US" dirty="0"/>
              <a:t> </a:t>
            </a:r>
            <a:r>
              <a:rPr lang="en-US" dirty="0" err="1"/>
              <a:t>bileşenin</a:t>
            </a:r>
            <a:r>
              <a:rPr lang="en-US" dirty="0"/>
              <a:t> </a:t>
            </a:r>
            <a:r>
              <a:rPr lang="en-US" dirty="0" err="1"/>
              <a:t>birlikte</a:t>
            </a:r>
            <a:r>
              <a:rPr lang="en-US" dirty="0"/>
              <a:t> </a:t>
            </a:r>
            <a:r>
              <a:rPr lang="en-US" dirty="0" err="1"/>
              <a:t>çalışması</a:t>
            </a:r>
            <a:r>
              <a:rPr lang="en-US" dirty="0"/>
              <a:t> </a:t>
            </a:r>
            <a:r>
              <a:rPr lang="en-US" dirty="0" err="1"/>
              <a:t>gerekmektedir</a:t>
            </a:r>
            <a:r>
              <a:rPr lang="en-US" dirty="0"/>
              <a:t>. </a:t>
            </a:r>
            <a:r>
              <a:rPr lang="en-US" dirty="0" err="1"/>
              <a:t>Yol</a:t>
            </a:r>
            <a:r>
              <a:rPr lang="en-US" dirty="0"/>
              <a:t> </a:t>
            </a:r>
            <a:r>
              <a:rPr lang="en-US" dirty="0" err="1"/>
              <a:t>planlama</a:t>
            </a:r>
            <a:r>
              <a:rPr lang="en-US" dirty="0"/>
              <a:t> </a:t>
            </a:r>
            <a:r>
              <a:rPr lang="en-US" dirty="0" err="1"/>
              <a:t>ve</a:t>
            </a:r>
            <a:r>
              <a:rPr lang="en-US" dirty="0"/>
              <a:t> </a:t>
            </a:r>
            <a:r>
              <a:rPr lang="en-US" dirty="0" err="1"/>
              <a:t>karar</a:t>
            </a:r>
            <a:r>
              <a:rPr lang="en-US" dirty="0"/>
              <a:t> </a:t>
            </a:r>
            <a:r>
              <a:rPr lang="en-US" dirty="0" err="1"/>
              <a:t>verme</a:t>
            </a:r>
            <a:r>
              <a:rPr lang="en-US" dirty="0"/>
              <a:t> </a:t>
            </a:r>
            <a:r>
              <a:rPr lang="en-US" dirty="0" err="1"/>
              <a:t>süreçleri</a:t>
            </a:r>
            <a:r>
              <a:rPr lang="en-US" dirty="0"/>
              <a:t>, </a:t>
            </a:r>
            <a:r>
              <a:rPr lang="en-US" dirty="0" err="1"/>
              <a:t>otonom</a:t>
            </a:r>
            <a:r>
              <a:rPr lang="en-US" dirty="0"/>
              <a:t> </a:t>
            </a:r>
            <a:r>
              <a:rPr lang="en-US" dirty="0" err="1"/>
              <a:t>araçların</a:t>
            </a:r>
            <a:r>
              <a:rPr lang="en-US" dirty="0"/>
              <a:t> </a:t>
            </a:r>
            <a:r>
              <a:rPr lang="en-US" dirty="0" err="1"/>
              <a:t>doğru</a:t>
            </a:r>
            <a:r>
              <a:rPr lang="en-US" dirty="0"/>
              <a:t> </a:t>
            </a:r>
            <a:r>
              <a:rPr lang="en-US" dirty="0" err="1"/>
              <a:t>ve</a:t>
            </a:r>
            <a:r>
              <a:rPr lang="en-US" dirty="0"/>
              <a:t> </a:t>
            </a:r>
            <a:r>
              <a:rPr lang="en-US" dirty="0" err="1"/>
              <a:t>güvenli</a:t>
            </a:r>
            <a:r>
              <a:rPr lang="en-US" dirty="0"/>
              <a:t> </a:t>
            </a:r>
            <a:r>
              <a:rPr lang="en-US" dirty="0" err="1"/>
              <a:t>bir</a:t>
            </a:r>
            <a:r>
              <a:rPr lang="en-US" dirty="0"/>
              <a:t> </a:t>
            </a:r>
            <a:r>
              <a:rPr lang="en-US" dirty="0" err="1"/>
              <a:t>şekilde</a:t>
            </a:r>
            <a:r>
              <a:rPr lang="en-US" dirty="0"/>
              <a:t> </a:t>
            </a:r>
            <a:r>
              <a:rPr lang="en-US" dirty="0" err="1"/>
              <a:t>hareket</a:t>
            </a:r>
            <a:r>
              <a:rPr lang="en-US" dirty="0"/>
              <a:t> </a:t>
            </a:r>
            <a:r>
              <a:rPr lang="en-US" dirty="0" err="1"/>
              <a:t>etmesini</a:t>
            </a:r>
            <a:r>
              <a:rPr lang="en-US" dirty="0"/>
              <a:t> </a:t>
            </a:r>
            <a:r>
              <a:rPr lang="en-US" dirty="0" err="1"/>
              <a:t>sağlamak</a:t>
            </a:r>
            <a:r>
              <a:rPr lang="en-US" dirty="0"/>
              <a:t> </a:t>
            </a:r>
            <a:r>
              <a:rPr lang="en-US" dirty="0" err="1"/>
              <a:t>için</a:t>
            </a:r>
            <a:r>
              <a:rPr lang="en-US" dirty="0"/>
              <a:t> </a:t>
            </a:r>
            <a:r>
              <a:rPr lang="en-US" dirty="0" err="1"/>
              <a:t>kritik</a:t>
            </a:r>
            <a:r>
              <a:rPr lang="en-US" dirty="0"/>
              <a:t> </a:t>
            </a:r>
            <a:r>
              <a:rPr lang="en-US" dirty="0" err="1"/>
              <a:t>öneme</a:t>
            </a:r>
            <a:r>
              <a:rPr lang="en-US" dirty="0"/>
              <a:t> </a:t>
            </a:r>
            <a:r>
              <a:rPr lang="en-US" dirty="0" err="1"/>
              <a:t>sahiptir</a:t>
            </a:r>
            <a:r>
              <a:rPr lang="en-US" dirty="0"/>
              <a:t>.</a:t>
            </a:r>
          </a:p>
        </p:txBody>
      </p:sp>
    </p:spTree>
    <p:extLst>
      <p:ext uri="{BB962C8B-B14F-4D97-AF65-F5344CB8AC3E}">
        <p14:creationId xmlns:p14="http://schemas.microsoft.com/office/powerpoint/2010/main" val="31776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5740164" cy="993225"/>
          </a:xfrm>
        </p:spPr>
        <p:txBody>
          <a:bodyPr>
            <a:normAutofit/>
          </a:bodyPr>
          <a:lstStyle/>
          <a:p>
            <a:pPr algn="l"/>
            <a:r>
              <a:rPr lang="en-US" dirty="0"/>
              <a:t>RL </a:t>
            </a:r>
            <a:r>
              <a:rPr lang="en-US" dirty="0" err="1"/>
              <a:t>ile</a:t>
            </a:r>
            <a:r>
              <a:rPr lang="en-US" dirty="0"/>
              <a:t> </a:t>
            </a:r>
            <a:r>
              <a:rPr lang="en-US" dirty="0" err="1"/>
              <a:t>Otonom</a:t>
            </a:r>
            <a:r>
              <a:rPr lang="en-US" dirty="0"/>
              <a:t> </a:t>
            </a:r>
            <a:r>
              <a:rPr lang="en-US" dirty="0" err="1"/>
              <a:t>Araçların</a:t>
            </a:r>
            <a:r>
              <a:rPr lang="en-US" dirty="0"/>
              <a:t> </a:t>
            </a:r>
            <a:r>
              <a:rPr lang="en-US" dirty="0" err="1"/>
              <a:t>Geleceği</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57488"/>
            <a:ext cx="15060639" cy="6286500"/>
          </a:xfrm>
        </p:spPr>
        <p:txBody>
          <a:bodyPr>
            <a:normAutofit fontScale="92500"/>
          </a:bodyPr>
          <a:lstStyle/>
          <a:p>
            <a:pPr marL="25400" indent="0">
              <a:buClr>
                <a:schemeClr val="bg1"/>
              </a:buClr>
              <a:buNone/>
            </a:pPr>
            <a:r>
              <a:rPr lang="en-US" dirty="0"/>
              <a:t>        Reinforcement Learning, </a:t>
            </a:r>
            <a:r>
              <a:rPr lang="en-US" dirty="0" err="1"/>
              <a:t>otonom</a:t>
            </a:r>
            <a:r>
              <a:rPr lang="en-US" dirty="0"/>
              <a:t> </a:t>
            </a:r>
            <a:r>
              <a:rPr lang="en-US" dirty="0" err="1"/>
              <a:t>araçların</a:t>
            </a:r>
            <a:r>
              <a:rPr lang="en-US" dirty="0"/>
              <a:t> </a:t>
            </a:r>
            <a:r>
              <a:rPr lang="en-US" dirty="0" err="1"/>
              <a:t>çevresel</a:t>
            </a:r>
            <a:r>
              <a:rPr lang="en-US" dirty="0"/>
              <a:t> </a:t>
            </a:r>
            <a:r>
              <a:rPr lang="en-US" dirty="0" err="1"/>
              <a:t>koşullara</a:t>
            </a:r>
            <a:r>
              <a:rPr lang="en-US" dirty="0"/>
              <a:t> </a:t>
            </a:r>
            <a:r>
              <a:rPr lang="en-US" dirty="0" err="1"/>
              <a:t>adaptasyonunu</a:t>
            </a:r>
            <a:r>
              <a:rPr lang="en-US" dirty="0"/>
              <a:t> </a:t>
            </a:r>
            <a:r>
              <a:rPr lang="en-US" dirty="0" err="1"/>
              <a:t>mümkün</a:t>
            </a:r>
            <a:r>
              <a:rPr lang="en-US" dirty="0"/>
              <a:t> </a:t>
            </a:r>
            <a:r>
              <a:rPr lang="en-US" dirty="0" err="1"/>
              <a:t>kılacak</a:t>
            </a:r>
            <a:r>
              <a:rPr lang="en-US" dirty="0"/>
              <a:t> </a:t>
            </a:r>
            <a:r>
              <a:rPr lang="en-US" dirty="0" err="1"/>
              <a:t>ve</a:t>
            </a:r>
            <a:r>
              <a:rPr lang="en-US" dirty="0"/>
              <a:t> </a:t>
            </a:r>
            <a:r>
              <a:rPr lang="en-US" dirty="0" err="1"/>
              <a:t>araçların</a:t>
            </a:r>
            <a:r>
              <a:rPr lang="en-US" dirty="0"/>
              <a:t> </a:t>
            </a:r>
            <a:r>
              <a:rPr lang="en-US" dirty="0" err="1"/>
              <a:t>dinamik</a:t>
            </a:r>
            <a:r>
              <a:rPr lang="en-US" dirty="0"/>
              <a:t> </a:t>
            </a:r>
            <a:r>
              <a:rPr lang="en-US" dirty="0" err="1"/>
              <a:t>kararlar</a:t>
            </a:r>
            <a:r>
              <a:rPr lang="en-US" dirty="0"/>
              <a:t> </a:t>
            </a:r>
            <a:r>
              <a:rPr lang="en-US" dirty="0" err="1"/>
              <a:t>alabilmesini</a:t>
            </a:r>
            <a:r>
              <a:rPr lang="en-US" dirty="0"/>
              <a:t> </a:t>
            </a:r>
            <a:r>
              <a:rPr lang="en-US" dirty="0" err="1"/>
              <a:t>sağlayacak</a:t>
            </a:r>
            <a:r>
              <a:rPr lang="en-US" dirty="0"/>
              <a:t> </a:t>
            </a:r>
            <a:r>
              <a:rPr lang="en-US" dirty="0" err="1"/>
              <a:t>olan</a:t>
            </a:r>
            <a:r>
              <a:rPr lang="en-US" dirty="0"/>
              <a:t> </a:t>
            </a:r>
            <a:r>
              <a:rPr lang="en-US" dirty="0" err="1"/>
              <a:t>en</a:t>
            </a:r>
            <a:r>
              <a:rPr lang="en-US" dirty="0"/>
              <a:t> </a:t>
            </a:r>
            <a:r>
              <a:rPr lang="en-US" dirty="0" err="1"/>
              <a:t>güçlü</a:t>
            </a:r>
            <a:r>
              <a:rPr lang="en-US" dirty="0"/>
              <a:t> </a:t>
            </a:r>
            <a:r>
              <a:rPr lang="en-US" dirty="0" err="1"/>
              <a:t>araçlardan</a:t>
            </a:r>
            <a:r>
              <a:rPr lang="en-US" dirty="0"/>
              <a:t> </a:t>
            </a:r>
            <a:r>
              <a:rPr lang="en-US" dirty="0" err="1"/>
              <a:t>biridir</a:t>
            </a:r>
            <a:r>
              <a:rPr lang="en-US" dirty="0"/>
              <a:t>. RL, </a:t>
            </a:r>
            <a:r>
              <a:rPr lang="en-US" dirty="0" err="1"/>
              <a:t>otonom</a:t>
            </a:r>
            <a:r>
              <a:rPr lang="en-US" dirty="0"/>
              <a:t> </a:t>
            </a:r>
            <a:r>
              <a:rPr lang="en-US" dirty="0" err="1"/>
              <a:t>araçların</a:t>
            </a:r>
            <a:r>
              <a:rPr lang="en-US" dirty="0"/>
              <a:t> </a:t>
            </a:r>
            <a:r>
              <a:rPr lang="en-US" dirty="0" err="1"/>
              <a:t>daha</a:t>
            </a:r>
            <a:r>
              <a:rPr lang="en-US" dirty="0"/>
              <a:t> </a:t>
            </a:r>
            <a:r>
              <a:rPr lang="en-US" dirty="0" err="1"/>
              <a:t>önce</a:t>
            </a:r>
            <a:r>
              <a:rPr lang="en-US" dirty="0"/>
              <a:t> </a:t>
            </a:r>
            <a:r>
              <a:rPr lang="en-US" dirty="0" err="1"/>
              <a:t>karşılaşmadıkları</a:t>
            </a:r>
            <a:r>
              <a:rPr lang="en-US" dirty="0"/>
              <a:t> </a:t>
            </a:r>
            <a:r>
              <a:rPr lang="en-US" dirty="0" err="1"/>
              <a:t>durumlarla</a:t>
            </a:r>
            <a:r>
              <a:rPr lang="en-US" dirty="0"/>
              <a:t> </a:t>
            </a:r>
            <a:r>
              <a:rPr lang="en-US" dirty="0" err="1"/>
              <a:t>başa</a:t>
            </a:r>
            <a:r>
              <a:rPr lang="en-US" dirty="0"/>
              <a:t> </a:t>
            </a:r>
            <a:r>
              <a:rPr lang="en-US" dirty="0" err="1"/>
              <a:t>çıkabilmesi</a:t>
            </a:r>
            <a:r>
              <a:rPr lang="en-US" dirty="0"/>
              <a:t>, </a:t>
            </a:r>
            <a:r>
              <a:rPr lang="en-US" dirty="0" err="1"/>
              <a:t>zorlu</a:t>
            </a:r>
            <a:r>
              <a:rPr lang="en-US" dirty="0"/>
              <a:t> </a:t>
            </a:r>
            <a:r>
              <a:rPr lang="en-US" dirty="0" err="1"/>
              <a:t>trafik</a:t>
            </a:r>
            <a:r>
              <a:rPr lang="en-US" dirty="0"/>
              <a:t> </a:t>
            </a:r>
            <a:r>
              <a:rPr lang="en-US" dirty="0" err="1"/>
              <a:t>koşullarında</a:t>
            </a:r>
            <a:r>
              <a:rPr lang="en-US" dirty="0"/>
              <a:t> </a:t>
            </a:r>
            <a:r>
              <a:rPr lang="en-US" dirty="0" err="1"/>
              <a:t>güvenli</a:t>
            </a:r>
            <a:r>
              <a:rPr lang="en-US" dirty="0"/>
              <a:t> </a:t>
            </a:r>
            <a:r>
              <a:rPr lang="en-US" dirty="0" err="1"/>
              <a:t>ve</a:t>
            </a:r>
            <a:r>
              <a:rPr lang="en-US" dirty="0"/>
              <a:t> </a:t>
            </a:r>
            <a:r>
              <a:rPr lang="en-US" dirty="0" err="1"/>
              <a:t>verimli</a:t>
            </a:r>
            <a:r>
              <a:rPr lang="en-US" dirty="0"/>
              <a:t> </a:t>
            </a:r>
            <a:r>
              <a:rPr lang="en-US" dirty="0" err="1"/>
              <a:t>yolculuklar</a:t>
            </a:r>
            <a:r>
              <a:rPr lang="en-US" dirty="0"/>
              <a:t> </a:t>
            </a:r>
            <a:r>
              <a:rPr lang="en-US" dirty="0" err="1"/>
              <a:t>yapabilmesi</a:t>
            </a:r>
            <a:r>
              <a:rPr lang="en-US" dirty="0"/>
              <a:t> </a:t>
            </a:r>
            <a:r>
              <a:rPr lang="en-US" dirty="0" err="1"/>
              <a:t>için</a:t>
            </a:r>
            <a:r>
              <a:rPr lang="en-US" dirty="0"/>
              <a:t> </a:t>
            </a:r>
            <a:r>
              <a:rPr lang="en-US" dirty="0" err="1"/>
              <a:t>önemli</a:t>
            </a:r>
            <a:r>
              <a:rPr lang="en-US" dirty="0"/>
              <a:t> </a:t>
            </a:r>
            <a:r>
              <a:rPr lang="en-US" dirty="0" err="1"/>
              <a:t>bir</a:t>
            </a:r>
            <a:r>
              <a:rPr lang="en-US" dirty="0"/>
              <a:t> </a:t>
            </a:r>
            <a:r>
              <a:rPr lang="en-US" dirty="0" err="1"/>
              <a:t>potansiyel</a:t>
            </a:r>
            <a:r>
              <a:rPr lang="en-US" dirty="0"/>
              <a:t> </a:t>
            </a:r>
            <a:r>
              <a:rPr lang="en-US" dirty="0" err="1"/>
              <a:t>taşır</a:t>
            </a:r>
            <a:r>
              <a:rPr lang="en-US" dirty="0"/>
              <a:t>. </a:t>
            </a:r>
            <a:r>
              <a:rPr lang="en-US" dirty="0" err="1"/>
              <a:t>Gelecekte</a:t>
            </a:r>
            <a:r>
              <a:rPr lang="en-US" dirty="0"/>
              <a:t>, </a:t>
            </a:r>
            <a:r>
              <a:rPr lang="en-US" dirty="0" err="1"/>
              <a:t>RL'nin</a:t>
            </a:r>
            <a:r>
              <a:rPr lang="en-US" dirty="0"/>
              <a:t> </a:t>
            </a:r>
            <a:r>
              <a:rPr lang="en-US" dirty="0" err="1"/>
              <a:t>daha</a:t>
            </a:r>
            <a:r>
              <a:rPr lang="en-US" dirty="0"/>
              <a:t> </a:t>
            </a:r>
            <a:r>
              <a:rPr lang="en-US" dirty="0" err="1"/>
              <a:t>sofistike</a:t>
            </a:r>
            <a:r>
              <a:rPr lang="en-US" dirty="0"/>
              <a:t> </a:t>
            </a:r>
            <a:r>
              <a:rPr lang="en-US" dirty="0" err="1"/>
              <a:t>versiyonlarının</a:t>
            </a:r>
            <a:r>
              <a:rPr lang="en-US" dirty="0"/>
              <a:t>, </a:t>
            </a:r>
            <a:r>
              <a:rPr lang="en-US" dirty="0" err="1"/>
              <a:t>araçların</a:t>
            </a:r>
            <a:r>
              <a:rPr lang="en-US" dirty="0"/>
              <a:t> </a:t>
            </a:r>
            <a:r>
              <a:rPr lang="en-US" dirty="0" err="1"/>
              <a:t>çevresel</a:t>
            </a:r>
            <a:r>
              <a:rPr lang="en-US" dirty="0"/>
              <a:t> </a:t>
            </a:r>
            <a:r>
              <a:rPr lang="en-US" dirty="0" err="1"/>
              <a:t>verileri</a:t>
            </a:r>
            <a:r>
              <a:rPr lang="en-US" dirty="0"/>
              <a:t> </a:t>
            </a:r>
            <a:r>
              <a:rPr lang="en-US" dirty="0" err="1"/>
              <a:t>daha</a:t>
            </a:r>
            <a:r>
              <a:rPr lang="en-US" dirty="0"/>
              <a:t> </a:t>
            </a:r>
            <a:r>
              <a:rPr lang="en-US" dirty="0" err="1"/>
              <a:t>hızlı</a:t>
            </a:r>
            <a:r>
              <a:rPr lang="en-US" dirty="0"/>
              <a:t> </a:t>
            </a:r>
            <a:r>
              <a:rPr lang="en-US" dirty="0" err="1"/>
              <a:t>bir</a:t>
            </a:r>
            <a:r>
              <a:rPr lang="en-US" dirty="0"/>
              <a:t> </a:t>
            </a:r>
            <a:r>
              <a:rPr lang="en-US" dirty="0" err="1"/>
              <a:t>şekilde</a:t>
            </a:r>
            <a:r>
              <a:rPr lang="en-US" dirty="0"/>
              <a:t> </a:t>
            </a:r>
            <a:r>
              <a:rPr lang="en-US" dirty="0" err="1"/>
              <a:t>işleyebilmesi</a:t>
            </a:r>
            <a:r>
              <a:rPr lang="en-US" dirty="0"/>
              <a:t> </a:t>
            </a:r>
            <a:r>
              <a:rPr lang="en-US" dirty="0" err="1"/>
              <a:t>ve</a:t>
            </a:r>
            <a:r>
              <a:rPr lang="en-US" dirty="0"/>
              <a:t> </a:t>
            </a:r>
            <a:r>
              <a:rPr lang="en-US" dirty="0" err="1"/>
              <a:t>gerçek</a:t>
            </a:r>
            <a:r>
              <a:rPr lang="en-US" dirty="0"/>
              <a:t> </a:t>
            </a:r>
            <a:r>
              <a:rPr lang="en-US" dirty="0" err="1"/>
              <a:t>zamanlı</a:t>
            </a:r>
            <a:r>
              <a:rPr lang="en-US" dirty="0"/>
              <a:t> </a:t>
            </a:r>
            <a:r>
              <a:rPr lang="en-US" dirty="0" err="1"/>
              <a:t>olarak</a:t>
            </a:r>
            <a:r>
              <a:rPr lang="en-US" dirty="0"/>
              <a:t> </a:t>
            </a:r>
            <a:r>
              <a:rPr lang="en-US" dirty="0" err="1"/>
              <a:t>karar</a:t>
            </a:r>
            <a:r>
              <a:rPr lang="en-US" dirty="0"/>
              <a:t> </a:t>
            </a:r>
            <a:r>
              <a:rPr lang="en-US" dirty="0" err="1"/>
              <a:t>alabilmesi</a:t>
            </a:r>
            <a:r>
              <a:rPr lang="en-US" dirty="0"/>
              <a:t> </a:t>
            </a:r>
            <a:r>
              <a:rPr lang="en-US" dirty="0" err="1"/>
              <a:t>sağlanabilir</a:t>
            </a:r>
            <a:r>
              <a:rPr lang="en-US" dirty="0"/>
              <a:t>.</a:t>
            </a:r>
          </a:p>
          <a:p>
            <a:pPr marL="25400" indent="0">
              <a:buClr>
                <a:schemeClr val="bg1"/>
              </a:buClr>
              <a:buNone/>
            </a:pPr>
            <a:endParaRPr lang="en-US" dirty="0"/>
          </a:p>
          <a:p>
            <a:pPr marL="25400" indent="0">
              <a:buClr>
                <a:schemeClr val="bg1"/>
              </a:buClr>
              <a:buNone/>
            </a:pPr>
            <a:r>
              <a:rPr lang="en-US" dirty="0"/>
              <a:t>RL </a:t>
            </a:r>
            <a:r>
              <a:rPr lang="en-US" dirty="0" err="1"/>
              <a:t>tabanlı</a:t>
            </a:r>
            <a:r>
              <a:rPr lang="en-US" dirty="0"/>
              <a:t> </a:t>
            </a:r>
            <a:r>
              <a:rPr lang="en-US" dirty="0" err="1"/>
              <a:t>sistemler</a:t>
            </a:r>
            <a:r>
              <a:rPr lang="en-US" dirty="0"/>
              <a:t>, </a:t>
            </a:r>
            <a:r>
              <a:rPr lang="en-US" dirty="0" err="1"/>
              <a:t>özellikle</a:t>
            </a:r>
            <a:r>
              <a:rPr lang="en-US" dirty="0"/>
              <a:t> </a:t>
            </a:r>
            <a:r>
              <a:rPr lang="en-US" dirty="0" err="1"/>
              <a:t>veri</a:t>
            </a:r>
            <a:r>
              <a:rPr lang="en-US" dirty="0"/>
              <a:t> </a:t>
            </a:r>
            <a:r>
              <a:rPr lang="en-US" dirty="0" err="1"/>
              <a:t>toplama</a:t>
            </a:r>
            <a:r>
              <a:rPr lang="en-US" dirty="0"/>
              <a:t> </a:t>
            </a:r>
            <a:r>
              <a:rPr lang="en-US" dirty="0" err="1"/>
              <a:t>ve</a:t>
            </a:r>
            <a:r>
              <a:rPr lang="en-US" dirty="0"/>
              <a:t> model </a:t>
            </a:r>
            <a:r>
              <a:rPr lang="en-US" dirty="0" err="1"/>
              <a:t>geliştirme</a:t>
            </a:r>
            <a:r>
              <a:rPr lang="en-US" dirty="0"/>
              <a:t> </a:t>
            </a:r>
            <a:r>
              <a:rPr lang="en-US" dirty="0" err="1"/>
              <a:t>süreçlerinde</a:t>
            </a:r>
            <a:r>
              <a:rPr lang="en-US" dirty="0"/>
              <a:t> </a:t>
            </a:r>
            <a:r>
              <a:rPr lang="en-US" dirty="0" err="1"/>
              <a:t>daha</a:t>
            </a:r>
            <a:r>
              <a:rPr lang="en-US" dirty="0"/>
              <a:t> </a:t>
            </a:r>
            <a:r>
              <a:rPr lang="en-US" dirty="0" err="1"/>
              <a:t>verimli</a:t>
            </a:r>
            <a:r>
              <a:rPr lang="en-US" dirty="0"/>
              <a:t> hale </a:t>
            </a:r>
            <a:r>
              <a:rPr lang="en-US" dirty="0" err="1"/>
              <a:t>geldikçe</a:t>
            </a:r>
            <a:r>
              <a:rPr lang="en-US" dirty="0"/>
              <a:t>, </a:t>
            </a:r>
            <a:r>
              <a:rPr lang="en-US" dirty="0" err="1"/>
              <a:t>otonom</a:t>
            </a:r>
            <a:r>
              <a:rPr lang="en-US" dirty="0"/>
              <a:t> </a:t>
            </a:r>
            <a:r>
              <a:rPr lang="en-US" dirty="0" err="1"/>
              <a:t>araçların</a:t>
            </a:r>
            <a:r>
              <a:rPr lang="en-US" dirty="0"/>
              <a:t> </a:t>
            </a:r>
            <a:r>
              <a:rPr lang="en-US" dirty="0" err="1"/>
              <a:t>güvenlik</a:t>
            </a:r>
            <a:r>
              <a:rPr lang="en-US" dirty="0"/>
              <a:t>, </a:t>
            </a:r>
            <a:r>
              <a:rPr lang="en-US" dirty="0" err="1"/>
              <a:t>verimlilik</a:t>
            </a:r>
            <a:r>
              <a:rPr lang="en-US" dirty="0"/>
              <a:t> </a:t>
            </a:r>
            <a:r>
              <a:rPr lang="en-US" dirty="0" err="1"/>
              <a:t>ve</a:t>
            </a:r>
            <a:r>
              <a:rPr lang="en-US" dirty="0"/>
              <a:t> </a:t>
            </a:r>
            <a:r>
              <a:rPr lang="en-US" dirty="0" err="1"/>
              <a:t>esneklik</a:t>
            </a:r>
            <a:r>
              <a:rPr lang="en-US" dirty="0"/>
              <a:t> </a:t>
            </a:r>
            <a:r>
              <a:rPr lang="en-US" dirty="0" err="1"/>
              <a:t>düzeylerini</a:t>
            </a:r>
            <a:r>
              <a:rPr lang="en-US" dirty="0"/>
              <a:t> </a:t>
            </a:r>
            <a:r>
              <a:rPr lang="en-US" dirty="0" err="1"/>
              <a:t>artıracaktır</a:t>
            </a:r>
            <a:r>
              <a:rPr lang="en-US" dirty="0"/>
              <a:t>. </a:t>
            </a:r>
            <a:r>
              <a:rPr lang="en-US" dirty="0" err="1"/>
              <a:t>Otonom</a:t>
            </a:r>
            <a:r>
              <a:rPr lang="en-US" dirty="0"/>
              <a:t> </a:t>
            </a:r>
            <a:r>
              <a:rPr lang="en-US" dirty="0" err="1"/>
              <a:t>araçlar</a:t>
            </a:r>
            <a:r>
              <a:rPr lang="en-US" dirty="0"/>
              <a:t>, hem </a:t>
            </a:r>
            <a:r>
              <a:rPr lang="en-US" dirty="0" err="1"/>
              <a:t>simülasyon</a:t>
            </a:r>
            <a:r>
              <a:rPr lang="en-US" dirty="0"/>
              <a:t> </a:t>
            </a:r>
            <a:r>
              <a:rPr lang="en-US" dirty="0" err="1"/>
              <a:t>ortamlarında</a:t>
            </a:r>
            <a:r>
              <a:rPr lang="en-US" dirty="0"/>
              <a:t> hem de </a:t>
            </a:r>
            <a:r>
              <a:rPr lang="en-US" dirty="0" err="1"/>
              <a:t>gerçek</a:t>
            </a:r>
            <a:r>
              <a:rPr lang="en-US" dirty="0"/>
              <a:t> </a:t>
            </a:r>
            <a:r>
              <a:rPr lang="en-US" dirty="0" err="1"/>
              <a:t>dünyada</a:t>
            </a:r>
            <a:r>
              <a:rPr lang="en-US" dirty="0"/>
              <a:t> </a:t>
            </a:r>
            <a:r>
              <a:rPr lang="en-US" dirty="0" err="1"/>
              <a:t>sürekli</a:t>
            </a:r>
            <a:r>
              <a:rPr lang="en-US" dirty="0"/>
              <a:t> </a:t>
            </a:r>
            <a:r>
              <a:rPr lang="en-US" dirty="0" err="1"/>
              <a:t>olarak</a:t>
            </a:r>
            <a:r>
              <a:rPr lang="en-US" dirty="0"/>
              <a:t> </a:t>
            </a:r>
            <a:r>
              <a:rPr lang="en-US" dirty="0" err="1"/>
              <a:t>kendilerini</a:t>
            </a:r>
            <a:r>
              <a:rPr lang="en-US" dirty="0"/>
              <a:t> </a:t>
            </a:r>
            <a:r>
              <a:rPr lang="en-US" dirty="0" err="1"/>
              <a:t>geliştirecek</a:t>
            </a:r>
            <a:r>
              <a:rPr lang="en-US" dirty="0"/>
              <a:t> </a:t>
            </a:r>
            <a:r>
              <a:rPr lang="en-US" dirty="0" err="1"/>
              <a:t>ve</a:t>
            </a:r>
            <a:r>
              <a:rPr lang="en-US" dirty="0"/>
              <a:t> her </a:t>
            </a:r>
            <a:r>
              <a:rPr lang="en-US" dirty="0" err="1"/>
              <a:t>geçen</a:t>
            </a:r>
            <a:r>
              <a:rPr lang="en-US" dirty="0"/>
              <a:t> </a:t>
            </a:r>
            <a:r>
              <a:rPr lang="en-US" dirty="0" err="1"/>
              <a:t>gün</a:t>
            </a:r>
            <a:r>
              <a:rPr lang="en-US" dirty="0"/>
              <a:t> </a:t>
            </a:r>
            <a:r>
              <a:rPr lang="en-US" dirty="0" err="1"/>
              <a:t>daha</a:t>
            </a:r>
            <a:r>
              <a:rPr lang="en-US" dirty="0"/>
              <a:t> </a:t>
            </a:r>
            <a:r>
              <a:rPr lang="en-US" dirty="0" err="1"/>
              <a:t>akıllı</a:t>
            </a:r>
            <a:r>
              <a:rPr lang="en-US" dirty="0"/>
              <a:t> hale </a:t>
            </a:r>
            <a:r>
              <a:rPr lang="en-US" dirty="0" err="1"/>
              <a:t>geleceklerdir</a:t>
            </a:r>
            <a:r>
              <a:rPr lang="en-US" dirty="0"/>
              <a:t>.</a:t>
            </a:r>
          </a:p>
        </p:txBody>
      </p:sp>
    </p:spTree>
    <p:extLst>
      <p:ext uri="{BB962C8B-B14F-4D97-AF65-F5344CB8AC3E}">
        <p14:creationId xmlns:p14="http://schemas.microsoft.com/office/powerpoint/2010/main" val="4195780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430273" y="1549949"/>
            <a:ext cx="14886052" cy="1436139"/>
          </a:xfrm>
        </p:spPr>
        <p:txBody>
          <a:bodyPr>
            <a:normAutofit/>
          </a:bodyPr>
          <a:lstStyle/>
          <a:p>
            <a:pPr algn="l"/>
            <a:r>
              <a:rPr lang="en-US" dirty="0" err="1"/>
              <a:t>Yol</a:t>
            </a:r>
            <a:r>
              <a:rPr lang="en-US" dirty="0"/>
              <a:t> </a:t>
            </a:r>
            <a:r>
              <a:rPr lang="en-US" dirty="0" err="1"/>
              <a:t>Planlama</a:t>
            </a:r>
            <a:r>
              <a:rPr lang="en-US" dirty="0"/>
              <a:t> </a:t>
            </a:r>
            <a:r>
              <a:rPr lang="en-US" dirty="0" err="1"/>
              <a:t>ve</a:t>
            </a:r>
            <a:r>
              <a:rPr lang="en-US" dirty="0"/>
              <a:t> </a:t>
            </a:r>
            <a:r>
              <a:rPr lang="en-US" dirty="0" err="1"/>
              <a:t>Karar</a:t>
            </a:r>
            <a:r>
              <a:rPr lang="en-US" dirty="0"/>
              <a:t> Verme </a:t>
            </a:r>
            <a:r>
              <a:rPr lang="en-US" dirty="0" err="1"/>
              <a:t>Süreçlerinde</a:t>
            </a:r>
            <a:r>
              <a:rPr lang="en-US" dirty="0"/>
              <a:t> </a:t>
            </a:r>
            <a:r>
              <a:rPr lang="en-US" dirty="0" err="1"/>
              <a:t>RL’nin</a:t>
            </a:r>
            <a:r>
              <a:rPr lang="en-US" dirty="0"/>
              <a:t> </a:t>
            </a:r>
            <a:r>
              <a:rPr lang="en-US" dirty="0" err="1"/>
              <a:t>Avantajları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3114674"/>
            <a:ext cx="15060639" cy="5929313"/>
          </a:xfrm>
        </p:spPr>
        <p:txBody>
          <a:bodyPr>
            <a:normAutofit fontScale="77500" lnSpcReduction="20000"/>
          </a:bodyPr>
          <a:lstStyle/>
          <a:p>
            <a:pPr marL="25400" indent="0">
              <a:buClr>
                <a:schemeClr val="bg1"/>
              </a:buClr>
              <a:buNone/>
            </a:pPr>
            <a:r>
              <a:rPr lang="en-US" b="1" dirty="0" err="1"/>
              <a:t>Gerçek</a:t>
            </a:r>
            <a:r>
              <a:rPr lang="en-US" b="1" dirty="0"/>
              <a:t> </a:t>
            </a:r>
            <a:r>
              <a:rPr lang="en-US" b="1" dirty="0" err="1"/>
              <a:t>Zamanlı</a:t>
            </a:r>
            <a:r>
              <a:rPr lang="en-US" b="1" dirty="0"/>
              <a:t> </a:t>
            </a:r>
            <a:r>
              <a:rPr lang="en-US" b="1" dirty="0" err="1"/>
              <a:t>Öğrenme</a:t>
            </a:r>
            <a:r>
              <a:rPr lang="en-US" b="1" dirty="0"/>
              <a:t> </a:t>
            </a:r>
            <a:r>
              <a:rPr lang="en-US" b="1" dirty="0" err="1"/>
              <a:t>ve</a:t>
            </a:r>
            <a:r>
              <a:rPr lang="en-US" b="1" dirty="0"/>
              <a:t> </a:t>
            </a:r>
            <a:r>
              <a:rPr lang="en-US" b="1" dirty="0" err="1"/>
              <a:t>Adaptasyon</a:t>
            </a:r>
            <a:r>
              <a:rPr lang="en-US" b="1" dirty="0"/>
              <a:t>:</a:t>
            </a:r>
          </a:p>
          <a:p>
            <a:pPr marL="25400" indent="0">
              <a:buClr>
                <a:schemeClr val="bg1"/>
              </a:buClr>
              <a:buNone/>
            </a:pPr>
            <a:r>
              <a:rPr lang="en-US" dirty="0"/>
              <a:t>RL, </a:t>
            </a:r>
            <a:r>
              <a:rPr lang="en-US" dirty="0" err="1"/>
              <a:t>çevresel</a:t>
            </a:r>
            <a:r>
              <a:rPr lang="en-US" dirty="0"/>
              <a:t> </a:t>
            </a:r>
            <a:r>
              <a:rPr lang="en-US" dirty="0" err="1"/>
              <a:t>koşullar</a:t>
            </a:r>
            <a:r>
              <a:rPr lang="en-US" dirty="0"/>
              <a:t> </a:t>
            </a:r>
            <a:r>
              <a:rPr lang="en-US" dirty="0" err="1"/>
              <a:t>değiştikçe</a:t>
            </a:r>
            <a:r>
              <a:rPr lang="en-US" dirty="0"/>
              <a:t> </a:t>
            </a:r>
            <a:r>
              <a:rPr lang="en-US" dirty="0" err="1"/>
              <a:t>araçların</a:t>
            </a:r>
            <a:r>
              <a:rPr lang="en-US" dirty="0"/>
              <a:t> </a:t>
            </a:r>
            <a:r>
              <a:rPr lang="en-US" dirty="0" err="1"/>
              <a:t>sürekli</a:t>
            </a:r>
            <a:r>
              <a:rPr lang="en-US" dirty="0"/>
              <a:t> </a:t>
            </a:r>
            <a:r>
              <a:rPr lang="en-US" dirty="0" err="1"/>
              <a:t>olarak</a:t>
            </a:r>
            <a:r>
              <a:rPr lang="en-US" dirty="0"/>
              <a:t> </a:t>
            </a:r>
            <a:r>
              <a:rPr lang="en-US" dirty="0" err="1"/>
              <a:t>öğrenmesini</a:t>
            </a:r>
            <a:r>
              <a:rPr lang="en-US" dirty="0"/>
              <a:t> </a:t>
            </a:r>
            <a:r>
              <a:rPr lang="en-US" dirty="0" err="1"/>
              <a:t>sağlar</a:t>
            </a:r>
            <a:r>
              <a:rPr lang="en-US" dirty="0"/>
              <a:t>. Bu, </a:t>
            </a:r>
            <a:r>
              <a:rPr lang="en-US" dirty="0" err="1"/>
              <a:t>araçların</a:t>
            </a:r>
            <a:r>
              <a:rPr lang="en-US" dirty="0"/>
              <a:t> yeni </a:t>
            </a:r>
            <a:r>
              <a:rPr lang="en-US" dirty="0" err="1"/>
              <a:t>senaryolara</a:t>
            </a:r>
            <a:r>
              <a:rPr lang="en-US" dirty="0"/>
              <a:t> </a:t>
            </a:r>
            <a:r>
              <a:rPr lang="en-US" dirty="0" err="1"/>
              <a:t>hızla</a:t>
            </a:r>
            <a:r>
              <a:rPr lang="en-US" dirty="0"/>
              <a:t> </a:t>
            </a:r>
            <a:r>
              <a:rPr lang="en-US" dirty="0" err="1"/>
              <a:t>adapte</a:t>
            </a:r>
            <a:r>
              <a:rPr lang="en-US" dirty="0"/>
              <a:t> </a:t>
            </a:r>
            <a:r>
              <a:rPr lang="en-US" dirty="0" err="1"/>
              <a:t>olabilmesini</a:t>
            </a:r>
            <a:r>
              <a:rPr lang="en-US" dirty="0"/>
              <a:t> </a:t>
            </a:r>
            <a:r>
              <a:rPr lang="en-US" dirty="0" err="1"/>
              <a:t>mümkün</a:t>
            </a:r>
            <a:r>
              <a:rPr lang="en-US" dirty="0"/>
              <a:t> </a:t>
            </a:r>
            <a:r>
              <a:rPr lang="en-US" dirty="0" err="1"/>
              <a:t>kılar</a:t>
            </a:r>
            <a:r>
              <a:rPr lang="en-US" dirty="0"/>
              <a:t>.</a:t>
            </a:r>
          </a:p>
          <a:p>
            <a:pPr marL="25400" indent="0">
              <a:buClr>
                <a:schemeClr val="bg1"/>
              </a:buClr>
              <a:buNone/>
            </a:pPr>
            <a:endParaRPr lang="en-US" dirty="0"/>
          </a:p>
          <a:p>
            <a:pPr marL="25400" indent="0">
              <a:buClr>
                <a:schemeClr val="bg1"/>
              </a:buClr>
              <a:buNone/>
            </a:pPr>
            <a:r>
              <a:rPr lang="en-US" b="1" dirty="0" err="1"/>
              <a:t>Karmaşık</a:t>
            </a:r>
            <a:r>
              <a:rPr lang="en-US" b="1" dirty="0"/>
              <a:t> </a:t>
            </a:r>
            <a:r>
              <a:rPr lang="en-US" b="1" dirty="0" err="1"/>
              <a:t>Durumlarla</a:t>
            </a:r>
            <a:r>
              <a:rPr lang="en-US" b="1" dirty="0"/>
              <a:t> </a:t>
            </a:r>
            <a:r>
              <a:rPr lang="en-US" b="1" dirty="0" err="1"/>
              <a:t>Baş</a:t>
            </a:r>
            <a:r>
              <a:rPr lang="en-US" b="1" dirty="0"/>
              <a:t> </a:t>
            </a:r>
            <a:r>
              <a:rPr lang="en-US" b="1" dirty="0" err="1"/>
              <a:t>Etme</a:t>
            </a:r>
            <a:r>
              <a:rPr lang="en-US" b="1" dirty="0"/>
              <a:t>: </a:t>
            </a:r>
          </a:p>
          <a:p>
            <a:pPr marL="25400" indent="0">
              <a:buClr>
                <a:schemeClr val="bg1"/>
              </a:buClr>
              <a:buNone/>
            </a:pPr>
            <a:r>
              <a:rPr lang="en-US" dirty="0"/>
              <a:t>RL, </a:t>
            </a:r>
            <a:r>
              <a:rPr lang="en-US" dirty="0" err="1"/>
              <a:t>karmaşık</a:t>
            </a:r>
            <a:r>
              <a:rPr lang="en-US" dirty="0"/>
              <a:t> </a:t>
            </a:r>
            <a:r>
              <a:rPr lang="en-US" dirty="0" err="1"/>
              <a:t>ve</a:t>
            </a:r>
            <a:r>
              <a:rPr lang="en-US" dirty="0"/>
              <a:t> </a:t>
            </a:r>
            <a:r>
              <a:rPr lang="en-US" dirty="0" err="1"/>
              <a:t>değişken</a:t>
            </a:r>
            <a:r>
              <a:rPr lang="en-US" dirty="0"/>
              <a:t> </a:t>
            </a:r>
            <a:r>
              <a:rPr lang="en-US" dirty="0" err="1"/>
              <a:t>senaryolarda</a:t>
            </a:r>
            <a:r>
              <a:rPr lang="en-US" dirty="0"/>
              <a:t> </a:t>
            </a:r>
            <a:r>
              <a:rPr lang="en-US" dirty="0" err="1"/>
              <a:t>en</a:t>
            </a:r>
            <a:r>
              <a:rPr lang="en-US" dirty="0"/>
              <a:t> </a:t>
            </a:r>
            <a:r>
              <a:rPr lang="en-US" dirty="0" err="1"/>
              <a:t>uygun</a:t>
            </a:r>
            <a:r>
              <a:rPr lang="en-US" dirty="0"/>
              <a:t> </a:t>
            </a:r>
            <a:r>
              <a:rPr lang="en-US" dirty="0" err="1"/>
              <a:t>aksiyonu</a:t>
            </a:r>
            <a:r>
              <a:rPr lang="en-US" dirty="0"/>
              <a:t> </a:t>
            </a:r>
            <a:r>
              <a:rPr lang="en-US" dirty="0" err="1"/>
              <a:t>belirleyebilir</a:t>
            </a:r>
            <a:r>
              <a:rPr lang="en-US" dirty="0"/>
              <a:t>. </a:t>
            </a:r>
            <a:r>
              <a:rPr lang="en-US" dirty="0" err="1"/>
              <a:t>İnsan</a:t>
            </a:r>
            <a:r>
              <a:rPr lang="en-US" dirty="0"/>
              <a:t> </a:t>
            </a:r>
            <a:r>
              <a:rPr lang="en-US" dirty="0" err="1"/>
              <a:t>sürücülerin</a:t>
            </a:r>
            <a:r>
              <a:rPr lang="en-US" dirty="0"/>
              <a:t> bile </a:t>
            </a:r>
            <a:r>
              <a:rPr lang="en-US" dirty="0" err="1"/>
              <a:t>zorlanabileceği</a:t>
            </a:r>
            <a:r>
              <a:rPr lang="en-US" dirty="0"/>
              <a:t> </a:t>
            </a:r>
            <a:r>
              <a:rPr lang="en-US" dirty="0" err="1"/>
              <a:t>durumlarda</a:t>
            </a:r>
            <a:r>
              <a:rPr lang="en-US" dirty="0"/>
              <a:t>, RL </a:t>
            </a:r>
            <a:r>
              <a:rPr lang="en-US" dirty="0" err="1"/>
              <a:t>algoritmaları</a:t>
            </a:r>
            <a:r>
              <a:rPr lang="en-US" dirty="0"/>
              <a:t> </a:t>
            </a:r>
            <a:r>
              <a:rPr lang="en-US" dirty="0" err="1"/>
              <a:t>araçlara</a:t>
            </a:r>
            <a:r>
              <a:rPr lang="en-US" dirty="0"/>
              <a:t> </a:t>
            </a:r>
            <a:r>
              <a:rPr lang="en-US" dirty="0" err="1"/>
              <a:t>güvenli</a:t>
            </a:r>
            <a:r>
              <a:rPr lang="en-US" dirty="0"/>
              <a:t> </a:t>
            </a:r>
            <a:r>
              <a:rPr lang="en-US" dirty="0" err="1"/>
              <a:t>ve</a:t>
            </a:r>
            <a:r>
              <a:rPr lang="en-US" dirty="0"/>
              <a:t> </a:t>
            </a:r>
            <a:r>
              <a:rPr lang="en-US" dirty="0" err="1"/>
              <a:t>verimli</a:t>
            </a:r>
            <a:r>
              <a:rPr lang="en-US" dirty="0"/>
              <a:t> </a:t>
            </a:r>
            <a:r>
              <a:rPr lang="en-US" dirty="0" err="1"/>
              <a:t>hareket</a:t>
            </a:r>
            <a:r>
              <a:rPr lang="en-US" dirty="0"/>
              <a:t> </a:t>
            </a:r>
            <a:r>
              <a:rPr lang="en-US" dirty="0" err="1"/>
              <a:t>yolları</a:t>
            </a:r>
            <a:r>
              <a:rPr lang="en-US" dirty="0"/>
              <a:t> </a:t>
            </a:r>
            <a:r>
              <a:rPr lang="en-US" dirty="0" err="1"/>
              <a:t>sunar</a:t>
            </a:r>
            <a:r>
              <a:rPr lang="en-US" dirty="0"/>
              <a:t>.</a:t>
            </a:r>
          </a:p>
          <a:p>
            <a:pPr marL="25400" indent="0">
              <a:buClr>
                <a:schemeClr val="bg1"/>
              </a:buClr>
              <a:buNone/>
            </a:pPr>
            <a:endParaRPr lang="en-US" dirty="0"/>
          </a:p>
          <a:p>
            <a:pPr marL="25400" indent="0">
              <a:buClr>
                <a:schemeClr val="bg1"/>
              </a:buClr>
              <a:buNone/>
            </a:pPr>
            <a:r>
              <a:rPr lang="en-US" b="1" dirty="0" err="1"/>
              <a:t>Optimizasyon</a:t>
            </a:r>
            <a:r>
              <a:rPr lang="en-US" b="1" dirty="0"/>
              <a:t>: </a:t>
            </a:r>
          </a:p>
          <a:p>
            <a:pPr marL="25400" indent="0">
              <a:buClr>
                <a:schemeClr val="bg1"/>
              </a:buClr>
              <a:buNone/>
            </a:pPr>
            <a:r>
              <a:rPr lang="en-US" dirty="0" err="1"/>
              <a:t>Yolculuk</a:t>
            </a:r>
            <a:r>
              <a:rPr lang="en-US" dirty="0"/>
              <a:t> </a:t>
            </a:r>
            <a:r>
              <a:rPr lang="en-US" dirty="0" err="1"/>
              <a:t>süresini</a:t>
            </a:r>
            <a:r>
              <a:rPr lang="en-US" dirty="0"/>
              <a:t> </a:t>
            </a:r>
            <a:r>
              <a:rPr lang="en-US" dirty="0" err="1"/>
              <a:t>en</a:t>
            </a:r>
            <a:r>
              <a:rPr lang="en-US" dirty="0"/>
              <a:t> </a:t>
            </a:r>
            <a:r>
              <a:rPr lang="en-US" dirty="0" err="1"/>
              <a:t>aza</a:t>
            </a:r>
            <a:r>
              <a:rPr lang="en-US" dirty="0"/>
              <a:t> </a:t>
            </a:r>
            <a:r>
              <a:rPr lang="en-US" dirty="0" err="1"/>
              <a:t>indirirken</a:t>
            </a:r>
            <a:r>
              <a:rPr lang="en-US" dirty="0"/>
              <a:t>, </a:t>
            </a:r>
            <a:r>
              <a:rPr lang="en-US" dirty="0" err="1"/>
              <a:t>yakıt</a:t>
            </a:r>
            <a:r>
              <a:rPr lang="en-US" dirty="0"/>
              <a:t> </a:t>
            </a:r>
            <a:r>
              <a:rPr lang="en-US" dirty="0" err="1"/>
              <a:t>verimliliği</a:t>
            </a:r>
            <a:r>
              <a:rPr lang="en-US" dirty="0"/>
              <a:t> </a:t>
            </a:r>
            <a:r>
              <a:rPr lang="en-US" dirty="0" err="1"/>
              <a:t>ve</a:t>
            </a:r>
            <a:r>
              <a:rPr lang="en-US" dirty="0"/>
              <a:t> </a:t>
            </a:r>
            <a:r>
              <a:rPr lang="en-US" dirty="0" err="1"/>
              <a:t>güvenliği</a:t>
            </a:r>
            <a:r>
              <a:rPr lang="en-US" dirty="0"/>
              <a:t> </a:t>
            </a:r>
            <a:r>
              <a:rPr lang="en-US" dirty="0" err="1"/>
              <a:t>artırabilir</a:t>
            </a:r>
            <a:r>
              <a:rPr lang="en-US" dirty="0"/>
              <a:t>. </a:t>
            </a:r>
          </a:p>
          <a:p>
            <a:pPr marL="25400" indent="0">
              <a:buClr>
                <a:schemeClr val="bg1"/>
              </a:buClr>
              <a:buNone/>
            </a:pPr>
            <a:endParaRPr lang="en-US" dirty="0"/>
          </a:p>
          <a:p>
            <a:pPr marL="25400" indent="0">
              <a:buClr>
                <a:schemeClr val="bg1"/>
              </a:buClr>
              <a:buNone/>
            </a:pPr>
            <a:r>
              <a:rPr lang="en-US" b="1" dirty="0" err="1"/>
              <a:t>Esneklik</a:t>
            </a:r>
            <a:r>
              <a:rPr lang="en-US" b="1" dirty="0"/>
              <a:t> </a:t>
            </a:r>
            <a:r>
              <a:rPr lang="en-US" b="1" dirty="0" err="1"/>
              <a:t>ve</a:t>
            </a:r>
            <a:r>
              <a:rPr lang="en-US" b="1" dirty="0"/>
              <a:t> </a:t>
            </a:r>
            <a:r>
              <a:rPr lang="en-US" b="1" dirty="0" err="1"/>
              <a:t>Uyumluluk</a:t>
            </a:r>
            <a:r>
              <a:rPr lang="en-US" b="1" dirty="0"/>
              <a:t>: </a:t>
            </a:r>
          </a:p>
          <a:p>
            <a:pPr marL="25400" indent="0">
              <a:buClr>
                <a:schemeClr val="bg1"/>
              </a:buClr>
              <a:buNone/>
            </a:pPr>
            <a:r>
              <a:rPr lang="en-US" dirty="0" err="1"/>
              <a:t>Öğrenme</a:t>
            </a:r>
            <a:r>
              <a:rPr lang="en-US" dirty="0"/>
              <a:t> </a:t>
            </a:r>
            <a:r>
              <a:rPr lang="en-US" dirty="0" err="1"/>
              <a:t>tabanlı</a:t>
            </a:r>
            <a:r>
              <a:rPr lang="en-US" dirty="0"/>
              <a:t> </a:t>
            </a:r>
            <a:r>
              <a:rPr lang="en-US" dirty="0" err="1"/>
              <a:t>bir</a:t>
            </a:r>
            <a:r>
              <a:rPr lang="en-US" dirty="0"/>
              <a:t> </a:t>
            </a:r>
            <a:r>
              <a:rPr lang="en-US" dirty="0" err="1"/>
              <a:t>yaklaşım</a:t>
            </a:r>
            <a:r>
              <a:rPr lang="en-US" dirty="0"/>
              <a:t> </a:t>
            </a:r>
            <a:r>
              <a:rPr lang="en-US" dirty="0" err="1"/>
              <a:t>olarak</a:t>
            </a:r>
            <a:r>
              <a:rPr lang="en-US" dirty="0"/>
              <a:t> RL, </a:t>
            </a:r>
            <a:r>
              <a:rPr lang="en-US" dirty="0" err="1"/>
              <a:t>kurallara</a:t>
            </a:r>
            <a:r>
              <a:rPr lang="en-US" dirty="0"/>
              <a:t> </a:t>
            </a:r>
            <a:r>
              <a:rPr lang="en-US" dirty="0" err="1"/>
              <a:t>dayalı</a:t>
            </a:r>
            <a:r>
              <a:rPr lang="en-US" dirty="0"/>
              <a:t> </a:t>
            </a:r>
            <a:r>
              <a:rPr lang="en-US" dirty="0" err="1"/>
              <a:t>sistemlere</a:t>
            </a:r>
            <a:r>
              <a:rPr lang="en-US" dirty="0"/>
              <a:t> </a:t>
            </a:r>
            <a:r>
              <a:rPr lang="en-US" dirty="0" err="1"/>
              <a:t>kıyasla</a:t>
            </a:r>
            <a:r>
              <a:rPr lang="en-US" dirty="0"/>
              <a:t> </a:t>
            </a:r>
            <a:r>
              <a:rPr lang="en-US" dirty="0" err="1"/>
              <a:t>daha</a:t>
            </a:r>
            <a:r>
              <a:rPr lang="en-US" dirty="0"/>
              <a:t> </a:t>
            </a:r>
            <a:r>
              <a:rPr lang="en-US" dirty="0" err="1"/>
              <a:t>esnek</a:t>
            </a:r>
            <a:r>
              <a:rPr lang="en-US" dirty="0"/>
              <a:t> </a:t>
            </a:r>
            <a:r>
              <a:rPr lang="en-US" dirty="0" err="1"/>
              <a:t>ve</a:t>
            </a:r>
            <a:r>
              <a:rPr lang="en-US" dirty="0"/>
              <a:t> </a:t>
            </a:r>
            <a:r>
              <a:rPr lang="en-US" dirty="0" err="1"/>
              <a:t>ölçeklenebilir</a:t>
            </a:r>
            <a:r>
              <a:rPr lang="en-US" dirty="0"/>
              <a:t> </a:t>
            </a:r>
            <a:r>
              <a:rPr lang="en-US" dirty="0" err="1"/>
              <a:t>bir</a:t>
            </a:r>
            <a:r>
              <a:rPr lang="en-US" dirty="0"/>
              <a:t> </a:t>
            </a:r>
            <a:r>
              <a:rPr lang="en-US" dirty="0" err="1"/>
              <a:t>çözüm</a:t>
            </a:r>
            <a:r>
              <a:rPr lang="en-US" dirty="0"/>
              <a:t> </a:t>
            </a:r>
            <a:r>
              <a:rPr lang="en-US" dirty="0" err="1"/>
              <a:t>sunar</a:t>
            </a:r>
            <a:r>
              <a:rPr lang="en-US" dirty="0"/>
              <a:t>. Bu, </a:t>
            </a:r>
            <a:r>
              <a:rPr lang="en-US" dirty="0" err="1"/>
              <a:t>otonom</a:t>
            </a:r>
            <a:r>
              <a:rPr lang="en-US" dirty="0"/>
              <a:t> </a:t>
            </a:r>
            <a:r>
              <a:rPr lang="en-US" dirty="0" err="1"/>
              <a:t>araçların</a:t>
            </a:r>
            <a:r>
              <a:rPr lang="en-US" dirty="0"/>
              <a:t> </a:t>
            </a:r>
            <a:r>
              <a:rPr lang="en-US" dirty="0" err="1"/>
              <a:t>farklı</a:t>
            </a:r>
            <a:r>
              <a:rPr lang="en-US" dirty="0"/>
              <a:t> </a:t>
            </a:r>
            <a:r>
              <a:rPr lang="en-US" dirty="0" err="1"/>
              <a:t>yol</a:t>
            </a:r>
            <a:r>
              <a:rPr lang="en-US" dirty="0"/>
              <a:t> </a:t>
            </a:r>
            <a:r>
              <a:rPr lang="en-US" dirty="0" err="1"/>
              <a:t>koşulları</a:t>
            </a:r>
            <a:r>
              <a:rPr lang="en-US" dirty="0"/>
              <a:t> </a:t>
            </a:r>
            <a:r>
              <a:rPr lang="en-US" dirty="0" err="1"/>
              <a:t>ve</a:t>
            </a:r>
            <a:r>
              <a:rPr lang="en-US" dirty="0"/>
              <a:t> </a:t>
            </a:r>
            <a:r>
              <a:rPr lang="en-US" dirty="0" err="1"/>
              <a:t>trafik</a:t>
            </a:r>
            <a:r>
              <a:rPr lang="en-US" dirty="0"/>
              <a:t> </a:t>
            </a:r>
            <a:r>
              <a:rPr lang="en-US" dirty="0" err="1"/>
              <a:t>senaryolarında</a:t>
            </a:r>
            <a:r>
              <a:rPr lang="en-US" dirty="0"/>
              <a:t> </a:t>
            </a:r>
            <a:r>
              <a:rPr lang="en-US" dirty="0" err="1"/>
              <a:t>etkin</a:t>
            </a:r>
            <a:r>
              <a:rPr lang="en-US" dirty="0"/>
              <a:t> </a:t>
            </a:r>
            <a:r>
              <a:rPr lang="en-US" dirty="0" err="1"/>
              <a:t>bir</a:t>
            </a:r>
            <a:r>
              <a:rPr lang="en-US" dirty="0"/>
              <a:t> </a:t>
            </a:r>
            <a:r>
              <a:rPr lang="en-US" dirty="0" err="1"/>
              <a:t>şekilde</a:t>
            </a:r>
            <a:r>
              <a:rPr lang="en-US" dirty="0"/>
              <a:t> </a:t>
            </a:r>
            <a:r>
              <a:rPr lang="en-US" dirty="0" err="1"/>
              <a:t>işlem</a:t>
            </a:r>
            <a:r>
              <a:rPr lang="en-US" dirty="0"/>
              <a:t> </a:t>
            </a:r>
            <a:r>
              <a:rPr lang="en-US" dirty="0" err="1"/>
              <a:t>yapmalarını</a:t>
            </a:r>
            <a:r>
              <a:rPr lang="en-US" dirty="0"/>
              <a:t> </a:t>
            </a:r>
            <a:r>
              <a:rPr lang="en-US" dirty="0" err="1"/>
              <a:t>sağlar</a:t>
            </a:r>
            <a:r>
              <a:rPr lang="en-US" dirty="0"/>
              <a:t>.</a:t>
            </a:r>
          </a:p>
        </p:txBody>
      </p:sp>
    </p:spTree>
    <p:extLst>
      <p:ext uri="{BB962C8B-B14F-4D97-AF65-F5344CB8AC3E}">
        <p14:creationId xmlns:p14="http://schemas.microsoft.com/office/powerpoint/2010/main" val="22453174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114"/>
        <p:cNvGrpSpPr/>
        <p:nvPr/>
      </p:nvGrpSpPr>
      <p:grpSpPr>
        <a:xfrm>
          <a:off x="0" y="0"/>
          <a:ext cx="0" cy="0"/>
          <a:chOff x="0" y="0"/>
          <a:chExt cx="0" cy="0"/>
        </a:xfrm>
      </p:grpSpPr>
      <p:sp>
        <p:nvSpPr>
          <p:cNvPr id="115" name="Google Shape;115;p14"/>
          <p:cNvSpPr/>
          <p:nvPr/>
        </p:nvSpPr>
        <p:spPr>
          <a:xfrm rot="5400000">
            <a:off x="6377772" y="-6377772"/>
            <a:ext cx="5532456" cy="18288000"/>
          </a:xfrm>
          <a:custGeom>
            <a:avLst/>
            <a:gdLst/>
            <a:ahLst/>
            <a:cxnLst/>
            <a:rect l="l" t="t" r="r" b="b"/>
            <a:pathLst>
              <a:path w="5532456" h="18288000" extrusionOk="0">
                <a:moveTo>
                  <a:pt x="0" y="0"/>
                </a:moveTo>
                <a:lnTo>
                  <a:pt x="5532456" y="0"/>
                </a:lnTo>
                <a:lnTo>
                  <a:pt x="5532456" y="18288000"/>
                </a:lnTo>
                <a:lnTo>
                  <a:pt x="0" y="18288000"/>
                </a:lnTo>
                <a:lnTo>
                  <a:pt x="0" y="0"/>
                </a:lnTo>
                <a:close/>
              </a:path>
            </a:pathLst>
          </a:custGeom>
          <a:blipFill rotWithShape="1">
            <a:blip r:embed="rId3">
              <a:alphaModFix/>
            </a:blip>
            <a:stretch>
              <a:fillRect l="-25548" r="-205007"/>
            </a:stretch>
          </a:blipFill>
          <a:ln>
            <a:noFill/>
          </a:ln>
        </p:spPr>
      </p:sp>
      <p:grpSp>
        <p:nvGrpSpPr>
          <p:cNvPr id="116" name="Google Shape;116;p14"/>
          <p:cNvGrpSpPr/>
          <p:nvPr/>
        </p:nvGrpSpPr>
        <p:grpSpPr>
          <a:xfrm rot="-5400000">
            <a:off x="5619846" y="-7240568"/>
            <a:ext cx="6883185" cy="18453126"/>
            <a:chOff x="0" y="-47625"/>
            <a:chExt cx="1812855" cy="4860082"/>
          </a:xfrm>
        </p:grpSpPr>
        <p:sp>
          <p:nvSpPr>
            <p:cNvPr id="117" name="Google Shape;117;p14"/>
            <p:cNvSpPr/>
            <p:nvPr/>
          </p:nvSpPr>
          <p:spPr>
            <a:xfrm>
              <a:off x="0" y="0"/>
              <a:ext cx="1812855" cy="4812457"/>
            </a:xfrm>
            <a:custGeom>
              <a:avLst/>
              <a:gdLst/>
              <a:ahLst/>
              <a:cxnLst/>
              <a:rect l="l" t="t" r="r" b="b"/>
              <a:pathLst>
                <a:path w="1812855" h="4812457" extrusionOk="0">
                  <a:moveTo>
                    <a:pt x="0" y="0"/>
                  </a:moveTo>
                  <a:lnTo>
                    <a:pt x="1812855" y="0"/>
                  </a:lnTo>
                  <a:lnTo>
                    <a:pt x="1812855" y="4812457"/>
                  </a:lnTo>
                  <a:lnTo>
                    <a:pt x="0" y="4812457"/>
                  </a:lnTo>
                  <a:close/>
                </a:path>
              </a:pathLst>
            </a:custGeom>
            <a:gradFill>
              <a:gsLst>
                <a:gs pos="0">
                  <a:srgbClr val="0F1A38"/>
                </a:gs>
                <a:gs pos="50000">
                  <a:srgbClr val="0F1A38"/>
                </a:gs>
                <a:gs pos="100000">
                  <a:srgbClr val="0F1A38">
                    <a:alpha val="0"/>
                  </a:srgbClr>
                </a:gs>
              </a:gsLst>
              <a:lin ang="0" scaled="0"/>
            </a:gradFill>
            <a:ln>
              <a:noFill/>
            </a:ln>
          </p:spPr>
        </p:sp>
        <p:sp>
          <p:nvSpPr>
            <p:cNvPr id="118" name="Google Shape;118;p14"/>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19" name="Google Shape;119;p14"/>
          <p:cNvPicPr preferRelativeResize="0"/>
          <p:nvPr/>
        </p:nvPicPr>
        <p:blipFill rotWithShape="1">
          <a:blip r:embed="rId3">
            <a:alphaModFix/>
          </a:blip>
          <a:srcRect t="17335" b="17334"/>
          <a:stretch/>
        </p:blipFill>
        <p:spPr>
          <a:xfrm>
            <a:off x="10996030" y="2065848"/>
            <a:ext cx="5760569" cy="3763293"/>
          </a:xfrm>
          <a:prstGeom prst="rect">
            <a:avLst/>
          </a:prstGeom>
          <a:noFill/>
          <a:ln>
            <a:noFill/>
          </a:ln>
        </p:spPr>
      </p:pic>
      <p:pic>
        <p:nvPicPr>
          <p:cNvPr id="120" name="Google Shape;120;p14"/>
          <p:cNvPicPr preferRelativeResize="0"/>
          <p:nvPr/>
        </p:nvPicPr>
        <p:blipFill rotWithShape="1">
          <a:blip r:embed="rId3">
            <a:alphaModFix/>
          </a:blip>
          <a:srcRect t="17335" b="17334"/>
          <a:stretch/>
        </p:blipFill>
        <p:spPr>
          <a:xfrm>
            <a:off x="1623306" y="2065848"/>
            <a:ext cx="5760569" cy="3763293"/>
          </a:xfrm>
          <a:prstGeom prst="rect">
            <a:avLst/>
          </a:prstGeom>
          <a:noFill/>
          <a:ln>
            <a:noFill/>
          </a:ln>
        </p:spPr>
      </p:pic>
      <p:pic>
        <p:nvPicPr>
          <p:cNvPr id="121" name="Google Shape;121;p14"/>
          <p:cNvPicPr preferRelativeResize="0"/>
          <p:nvPr/>
        </p:nvPicPr>
        <p:blipFill rotWithShape="1">
          <a:blip r:embed="rId4">
            <a:alphaModFix/>
          </a:blip>
          <a:srcRect t="17484" b="17483"/>
          <a:stretch/>
        </p:blipFill>
        <p:spPr>
          <a:xfrm>
            <a:off x="5122854" y="1474959"/>
            <a:ext cx="7604141" cy="4945071"/>
          </a:xfrm>
          <a:prstGeom prst="rect">
            <a:avLst/>
          </a:prstGeom>
          <a:noFill/>
          <a:ln>
            <a:noFill/>
          </a:ln>
        </p:spPr>
      </p:pic>
      <p:sp>
        <p:nvSpPr>
          <p:cNvPr id="122" name="Google Shape;122;p14"/>
          <p:cNvSpPr txBox="1"/>
          <p:nvPr/>
        </p:nvSpPr>
        <p:spPr>
          <a:xfrm>
            <a:off x="1365337" y="6621183"/>
            <a:ext cx="15557400" cy="1107996"/>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6000" b="0" i="0" u="none" strike="noStrike" cap="none" dirty="0">
                <a:solidFill>
                  <a:srgbClr val="71CBEF"/>
                </a:solidFill>
                <a:latin typeface="Archivo Black"/>
                <a:ea typeface="Archivo Black"/>
                <a:cs typeface="Archivo Black"/>
                <a:sym typeface="Archivo Black"/>
              </a:rPr>
              <a:t>B</a:t>
            </a:r>
            <a:r>
              <a:rPr lang="tr-TR" sz="6000" b="0" i="0" u="none" strike="noStrike" cap="none" dirty="0">
                <a:solidFill>
                  <a:srgbClr val="71CBEF"/>
                </a:solidFill>
                <a:latin typeface="Archivo Black"/>
                <a:ea typeface="Archivo Black"/>
                <a:cs typeface="Archivo Black"/>
                <a:sym typeface="Archivo Black"/>
              </a:rPr>
              <a:t>izi</a:t>
            </a:r>
            <a:r>
              <a:rPr lang="en-US" sz="6000" b="0" i="0" u="none" strike="noStrike" cap="none" dirty="0">
                <a:solidFill>
                  <a:srgbClr val="71CBEF"/>
                </a:solidFill>
                <a:latin typeface="Archivo Black"/>
                <a:ea typeface="Archivo Black"/>
                <a:cs typeface="Archivo Black"/>
                <a:sym typeface="Archivo Black"/>
              </a:rPr>
              <a:t> </a:t>
            </a:r>
            <a:r>
              <a:rPr lang="en-US" sz="6000" b="0" i="0" u="none" strike="noStrike" cap="none" dirty="0" err="1">
                <a:solidFill>
                  <a:srgbClr val="71CBEF"/>
                </a:solidFill>
                <a:latin typeface="Archivo Black"/>
                <a:ea typeface="Archivo Black"/>
                <a:cs typeface="Archivo Black"/>
                <a:sym typeface="Archivo Black"/>
              </a:rPr>
              <a:t>dinlediğiniz</a:t>
            </a:r>
            <a:r>
              <a:rPr lang="en-US" sz="6000" b="0" i="0" u="none" strike="noStrike" cap="none" dirty="0">
                <a:solidFill>
                  <a:srgbClr val="71CBEF"/>
                </a:solidFill>
                <a:latin typeface="Archivo Black"/>
                <a:ea typeface="Archivo Black"/>
                <a:cs typeface="Archivo Black"/>
                <a:sym typeface="Archivo Black"/>
              </a:rPr>
              <a:t> </a:t>
            </a:r>
            <a:r>
              <a:rPr lang="en-US" sz="6000" b="0" i="0" u="none" strike="noStrike" cap="none" dirty="0" err="1">
                <a:solidFill>
                  <a:srgbClr val="71CBEF"/>
                </a:solidFill>
                <a:latin typeface="Archivo Black"/>
                <a:ea typeface="Archivo Black"/>
                <a:cs typeface="Archivo Black"/>
                <a:sym typeface="Archivo Black"/>
              </a:rPr>
              <a:t>için</a:t>
            </a:r>
            <a:r>
              <a:rPr lang="en-US" sz="6000" b="0" i="0" u="none" strike="noStrike" cap="none" dirty="0">
                <a:solidFill>
                  <a:srgbClr val="71CBEF"/>
                </a:solidFill>
                <a:latin typeface="Archivo Black"/>
                <a:ea typeface="Archivo Black"/>
                <a:cs typeface="Archivo Black"/>
                <a:sym typeface="Archivo Black"/>
              </a:rPr>
              <a:t> </a:t>
            </a:r>
            <a:r>
              <a:rPr lang="en-US" sz="6000" b="0" i="0" u="none" strike="noStrike" cap="none" dirty="0" err="1">
                <a:solidFill>
                  <a:srgbClr val="71CBEF"/>
                </a:solidFill>
                <a:latin typeface="Archivo Black"/>
                <a:ea typeface="Archivo Black"/>
                <a:cs typeface="Archivo Black"/>
                <a:sym typeface="Archivo Black"/>
              </a:rPr>
              <a:t>teşekkür</a:t>
            </a:r>
            <a:r>
              <a:rPr lang="en-US" sz="6000" b="0" i="0" u="none" strike="noStrike" cap="none" dirty="0">
                <a:solidFill>
                  <a:srgbClr val="71CBEF"/>
                </a:solidFill>
                <a:latin typeface="Archivo Black"/>
                <a:ea typeface="Archivo Black"/>
                <a:cs typeface="Archivo Black"/>
                <a:sym typeface="Archivo Black"/>
              </a:rPr>
              <a:t> </a:t>
            </a:r>
            <a:r>
              <a:rPr lang="en-US" sz="6000" b="0" i="0" u="none" strike="noStrike" cap="none" dirty="0" err="1">
                <a:solidFill>
                  <a:srgbClr val="71CBEF"/>
                </a:solidFill>
                <a:latin typeface="Archivo Black"/>
                <a:ea typeface="Archivo Black"/>
                <a:cs typeface="Archivo Black"/>
                <a:sym typeface="Archivo Black"/>
              </a:rPr>
              <a:t>ederi</a:t>
            </a:r>
            <a:r>
              <a:rPr lang="tr-TR" sz="6000" b="0" i="0" u="none" strike="noStrike" cap="none" dirty="0">
                <a:solidFill>
                  <a:srgbClr val="71CBEF"/>
                </a:solidFill>
                <a:latin typeface="Archivo Black"/>
                <a:ea typeface="Archivo Black"/>
                <a:cs typeface="Archivo Black"/>
                <a:sym typeface="Archivo Black"/>
              </a:rPr>
              <a:t>z</a:t>
            </a:r>
            <a:r>
              <a:rPr lang="en-US" sz="6000" b="0" i="0" u="none" strike="noStrike" cap="none" dirty="0">
                <a:solidFill>
                  <a:srgbClr val="71CBEF"/>
                </a:solidFill>
                <a:latin typeface="Archivo Black"/>
                <a:ea typeface="Archivo Black"/>
                <a:cs typeface="Archivo Black"/>
                <a:sym typeface="Archivo Black"/>
              </a:rPr>
              <a:t>. </a:t>
            </a:r>
            <a:endParaRPr lang="en-US" sz="6000" dirty="0"/>
          </a:p>
        </p:txBody>
      </p:sp>
      <p:sp>
        <p:nvSpPr>
          <p:cNvPr id="123" name="Google Shape;123;p14"/>
          <p:cNvSpPr txBox="1"/>
          <p:nvPr/>
        </p:nvSpPr>
        <p:spPr>
          <a:xfrm>
            <a:off x="1365337" y="8007350"/>
            <a:ext cx="15557326" cy="700192"/>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dirty="0" err="1">
                <a:solidFill>
                  <a:srgbClr val="FFFFFF"/>
                </a:solidFill>
                <a:latin typeface="Arial"/>
                <a:ea typeface="Arial"/>
                <a:cs typeface="Arial"/>
                <a:sym typeface="Arial"/>
              </a:rPr>
              <a:t>Otonom</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araçlar</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sadece</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bir</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teknoloji</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değil</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geleceğin</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ulaşım</a:t>
            </a:r>
            <a:r>
              <a:rPr lang="en-US" sz="3500" b="0" i="0" u="none" strike="noStrike" cap="none" dirty="0">
                <a:solidFill>
                  <a:srgbClr val="FFFFFF"/>
                </a:solidFill>
                <a:latin typeface="Arial"/>
                <a:ea typeface="Arial"/>
                <a:cs typeface="Arial"/>
                <a:sym typeface="Arial"/>
              </a:rPr>
              <a:t> </a:t>
            </a:r>
            <a:r>
              <a:rPr lang="en-US" sz="3500" b="0" i="0" u="none" strike="noStrike" cap="none" dirty="0" err="1">
                <a:solidFill>
                  <a:srgbClr val="FFFFFF"/>
                </a:solidFill>
                <a:latin typeface="Arial"/>
                <a:ea typeface="Arial"/>
                <a:cs typeface="Arial"/>
                <a:sym typeface="Arial"/>
              </a:rPr>
              <a:t>devrimi</a:t>
            </a:r>
            <a:r>
              <a:rPr lang="en-US" sz="3500" b="0" i="0" u="none" strike="noStrike" cap="none" dirty="0">
                <a:solidFill>
                  <a:srgbClr val="FFFFFF"/>
                </a:solidFill>
                <a:latin typeface="Arial"/>
                <a:ea typeface="Arial"/>
                <a:cs typeface="Arial"/>
                <a:sym typeface="Arial"/>
              </a:rPr>
              <a:t>. </a:t>
            </a:r>
            <a:endParaRPr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500"/>
                                        <p:tgtEl>
                                          <p:spTgt spid="122"/>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123"/>
                                        </p:tgtEl>
                                        <p:attrNameLst>
                                          <p:attrName>style.visibility</p:attrName>
                                        </p:attrNameLst>
                                      </p:cBhvr>
                                      <p:to>
                                        <p:strVal val="visible"/>
                                      </p:to>
                                    </p:set>
                                    <p:anim calcmode="lin" valueType="num">
                                      <p:cBhvr>
                                        <p:cTn id="10" dur="1000" fill="hold"/>
                                        <p:tgtEl>
                                          <p:spTgt spid="123"/>
                                        </p:tgtEl>
                                        <p:attrNameLst>
                                          <p:attrName>ppt_w</p:attrName>
                                        </p:attrNameLst>
                                      </p:cBhvr>
                                      <p:tavLst>
                                        <p:tav tm="0">
                                          <p:val>
                                            <p:fltVal val="0"/>
                                          </p:val>
                                        </p:tav>
                                        <p:tav tm="100000">
                                          <p:val>
                                            <p:strVal val="#ppt_w"/>
                                          </p:val>
                                        </p:tav>
                                      </p:tavLst>
                                    </p:anim>
                                    <p:anim calcmode="lin" valueType="num">
                                      <p:cBhvr>
                                        <p:cTn id="11" dur="1000" fill="hold"/>
                                        <p:tgtEl>
                                          <p:spTgt spid="123"/>
                                        </p:tgtEl>
                                        <p:attrNameLst>
                                          <p:attrName>ppt_h</p:attrName>
                                        </p:attrNameLst>
                                      </p:cBhvr>
                                      <p:tavLst>
                                        <p:tav tm="0">
                                          <p:val>
                                            <p:fltVal val="0"/>
                                          </p:val>
                                        </p:tav>
                                        <p:tav tm="100000">
                                          <p:val>
                                            <p:strVal val="#ppt_h"/>
                                          </p:val>
                                        </p:tav>
                                      </p:tavLst>
                                    </p:anim>
                                    <p:anim calcmode="lin" valueType="num">
                                      <p:cBhvr>
                                        <p:cTn id="12" dur="1000" fill="hold"/>
                                        <p:tgtEl>
                                          <p:spTgt spid="123"/>
                                        </p:tgtEl>
                                        <p:attrNameLst>
                                          <p:attrName>style.rotation</p:attrName>
                                        </p:attrNameLst>
                                      </p:cBhvr>
                                      <p:tavLst>
                                        <p:tav tm="0">
                                          <p:val>
                                            <p:fltVal val="90"/>
                                          </p:val>
                                        </p:tav>
                                        <p:tav tm="100000">
                                          <p:val>
                                            <p:fltVal val="0"/>
                                          </p:val>
                                        </p:tav>
                                      </p:tavLst>
                                    </p:anim>
                                    <p:animEffect transition="in" filter="fade">
                                      <p:cBhvr>
                                        <p:cTn id="13"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P spid="12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A38"/>
        </a:solidFill>
        <a:effectLst/>
      </p:bgPr>
    </p:bg>
    <p:spTree>
      <p:nvGrpSpPr>
        <p:cNvPr id="1" name="Shape 99"/>
        <p:cNvGrpSpPr/>
        <p:nvPr/>
      </p:nvGrpSpPr>
      <p:grpSpPr>
        <a:xfrm>
          <a:off x="0" y="0"/>
          <a:ext cx="0" cy="0"/>
          <a:chOff x="0" y="0"/>
          <a:chExt cx="0" cy="0"/>
        </a:xfrm>
      </p:grpSpPr>
      <p:grpSp>
        <p:nvGrpSpPr>
          <p:cNvPr id="100" name="Google Shape;100;p13"/>
          <p:cNvGrpSpPr/>
          <p:nvPr/>
        </p:nvGrpSpPr>
        <p:grpSpPr>
          <a:xfrm>
            <a:off x="777407" y="847874"/>
            <a:ext cx="16173852" cy="8410426"/>
            <a:chOff x="0" y="-47625"/>
            <a:chExt cx="4259780" cy="2215092"/>
          </a:xfrm>
        </p:grpSpPr>
        <p:sp>
          <p:nvSpPr>
            <p:cNvPr id="101" name="Google Shape;101;p13"/>
            <p:cNvSpPr/>
            <p:nvPr/>
          </p:nvSpPr>
          <p:spPr>
            <a:xfrm>
              <a:off x="0" y="0"/>
              <a:ext cx="4259780" cy="2167467"/>
            </a:xfrm>
            <a:custGeom>
              <a:avLst/>
              <a:gdLst/>
              <a:ahLst/>
              <a:cxnLst/>
              <a:rect l="l" t="t" r="r" b="b"/>
              <a:pathLst>
                <a:path w="4259780" h="2167467" extrusionOk="0">
                  <a:moveTo>
                    <a:pt x="0" y="0"/>
                  </a:moveTo>
                  <a:lnTo>
                    <a:pt x="4259780" y="0"/>
                  </a:lnTo>
                  <a:lnTo>
                    <a:pt x="4259780" y="2167467"/>
                  </a:lnTo>
                  <a:lnTo>
                    <a:pt x="0" y="2167467"/>
                  </a:lnTo>
                  <a:close/>
                </a:path>
              </a:pathLst>
            </a:custGeom>
            <a:solidFill>
              <a:srgbClr val="000000">
                <a:alpha val="0"/>
              </a:srgbClr>
            </a:solidFill>
            <a:ln w="38100" cap="sq" cmpd="sng">
              <a:solidFill>
                <a:srgbClr val="71CBEF"/>
              </a:solidFill>
              <a:prstDash val="solid"/>
              <a:miter lim="8000"/>
              <a:headEnd type="none" w="sm" len="sm"/>
              <a:tailEnd type="none" w="sm" len="sm"/>
            </a:ln>
          </p:spPr>
        </p:sp>
        <p:sp>
          <p:nvSpPr>
            <p:cNvPr id="102" name="Google Shape;102;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3" name="Google Shape;103;p13"/>
          <p:cNvSpPr txBox="1"/>
          <p:nvPr/>
        </p:nvSpPr>
        <p:spPr>
          <a:xfrm>
            <a:off x="1613453" y="3799124"/>
            <a:ext cx="8240485" cy="2215991"/>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tr-TR" sz="6000" dirty="0">
                <a:solidFill>
                  <a:schemeClr val="tx2"/>
                </a:solidFill>
                <a:latin typeface="Archivo Black" panose="020B0604020202020204" charset="0"/>
              </a:rPr>
              <a:t>Otonom</a:t>
            </a:r>
            <a:r>
              <a:rPr lang="en-US" sz="6000" dirty="0">
                <a:solidFill>
                  <a:schemeClr val="tx2"/>
                </a:solidFill>
                <a:latin typeface="Archivo Black" panose="020B0604020202020204" charset="0"/>
              </a:rPr>
              <a:t> </a:t>
            </a:r>
            <a:r>
              <a:rPr lang="tr-TR" sz="6000" dirty="0">
                <a:solidFill>
                  <a:schemeClr val="tx2"/>
                </a:solidFill>
                <a:latin typeface="Archivo Black" panose="020B0604020202020204" charset="0"/>
              </a:rPr>
              <a:t>Araçlarda</a:t>
            </a:r>
            <a:endParaRPr lang="en-US" sz="6000" dirty="0">
              <a:solidFill>
                <a:schemeClr val="tx2"/>
              </a:solidFill>
              <a:latin typeface="Archivo Black" panose="020B0604020202020204" charset="0"/>
            </a:endParaRPr>
          </a:p>
          <a:p>
            <a:pPr marL="0" marR="0" lvl="0" indent="0" algn="just" rtl="0">
              <a:lnSpc>
                <a:spcPct val="120000"/>
              </a:lnSpc>
              <a:spcBef>
                <a:spcPts val="0"/>
              </a:spcBef>
              <a:spcAft>
                <a:spcPts val="0"/>
              </a:spcAft>
              <a:buNone/>
            </a:pPr>
            <a:r>
              <a:rPr lang="tr-TR" sz="6000" dirty="0">
                <a:solidFill>
                  <a:schemeClr val="tx2"/>
                </a:solidFill>
                <a:latin typeface="Archivo Black" panose="020B0604020202020204" charset="0"/>
              </a:rPr>
              <a:t>Yol Planlama</a:t>
            </a:r>
            <a:r>
              <a:rPr lang="en-US" sz="6000" dirty="0">
                <a:solidFill>
                  <a:schemeClr val="tx2"/>
                </a:solidFill>
                <a:latin typeface="Archivo Black" panose="020B0604020202020204" charset="0"/>
              </a:rPr>
              <a:t> </a:t>
            </a:r>
            <a:endParaRPr sz="6000" dirty="0">
              <a:solidFill>
                <a:schemeClr val="tx2"/>
              </a:solidFill>
              <a:latin typeface="Archivo Black" panose="020B0604020202020204" charset="0"/>
            </a:endParaRPr>
          </a:p>
        </p:txBody>
      </p:sp>
      <p:sp>
        <p:nvSpPr>
          <p:cNvPr id="104" name="Google Shape;104;p13"/>
          <p:cNvSpPr/>
          <p:nvPr/>
        </p:nvSpPr>
        <p:spPr>
          <a:xfrm>
            <a:off x="5130990" y="5798284"/>
            <a:ext cx="4722948" cy="4344779"/>
          </a:xfrm>
          <a:custGeom>
            <a:avLst/>
            <a:gdLst/>
            <a:ahLst/>
            <a:cxnLst/>
            <a:rect l="l" t="t" r="r" b="b"/>
            <a:pathLst>
              <a:path w="4722948" h="4344779" extrusionOk="0">
                <a:moveTo>
                  <a:pt x="0" y="0"/>
                </a:moveTo>
                <a:lnTo>
                  <a:pt x="4722948" y="0"/>
                </a:lnTo>
                <a:lnTo>
                  <a:pt x="4722948" y="4344779"/>
                </a:lnTo>
                <a:lnTo>
                  <a:pt x="0" y="4344779"/>
                </a:lnTo>
                <a:lnTo>
                  <a:pt x="0" y="0"/>
                </a:lnTo>
                <a:close/>
              </a:path>
            </a:pathLst>
          </a:custGeom>
          <a:blipFill rotWithShape="1">
            <a:blip r:embed="rId3">
              <a:alphaModFix/>
            </a:blip>
            <a:stretch>
              <a:fillRect t="-8701"/>
            </a:stretch>
          </a:blipFill>
          <a:ln>
            <a:noFill/>
          </a:ln>
        </p:spPr>
        <p:txBody>
          <a:bodyPr/>
          <a:lstStyle/>
          <a:p>
            <a:endParaRPr lang="en-US"/>
          </a:p>
        </p:txBody>
      </p:sp>
      <p:grpSp>
        <p:nvGrpSpPr>
          <p:cNvPr id="106" name="Google Shape;106;p13"/>
          <p:cNvGrpSpPr/>
          <p:nvPr/>
        </p:nvGrpSpPr>
        <p:grpSpPr>
          <a:xfrm>
            <a:off x="1462245" y="-180826"/>
            <a:ext cx="3086101" cy="3692058"/>
            <a:chOff x="0" y="-47625"/>
            <a:chExt cx="812800" cy="972394"/>
          </a:xfrm>
        </p:grpSpPr>
        <p:sp>
          <p:nvSpPr>
            <p:cNvPr id="107" name="Google Shape;107;p13"/>
            <p:cNvSpPr/>
            <p:nvPr/>
          </p:nvSpPr>
          <p:spPr>
            <a:xfrm>
              <a:off x="0" y="0"/>
              <a:ext cx="296125" cy="924769"/>
            </a:xfrm>
            <a:custGeom>
              <a:avLst/>
              <a:gdLst/>
              <a:ahLst/>
              <a:cxnLst/>
              <a:rect l="l" t="t" r="r" b="b"/>
              <a:pathLst>
                <a:path w="296125" h="924769" extrusionOk="0">
                  <a:moveTo>
                    <a:pt x="0" y="0"/>
                  </a:moveTo>
                  <a:lnTo>
                    <a:pt x="296125" y="0"/>
                  </a:lnTo>
                  <a:lnTo>
                    <a:pt x="296125" y="924769"/>
                  </a:lnTo>
                  <a:lnTo>
                    <a:pt x="0" y="924769"/>
                  </a:lnTo>
                  <a:close/>
                </a:path>
              </a:pathLst>
            </a:custGeom>
            <a:solidFill>
              <a:srgbClr val="2D5B8F"/>
            </a:solidFill>
            <a:ln>
              <a:noFill/>
            </a:ln>
          </p:spPr>
        </p:sp>
        <p:sp>
          <p:nvSpPr>
            <p:cNvPr id="108" name="Google Shape;108;p13"/>
            <p:cNvSpPr txBox="1"/>
            <p:nvPr/>
          </p:nvSpPr>
          <p:spPr>
            <a:xfrm>
              <a:off x="0" y="-47625"/>
              <a:ext cx="812800" cy="8604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9" name="Google Shape;109;p13"/>
          <p:cNvSpPr txBox="1"/>
          <p:nvPr/>
        </p:nvSpPr>
        <p:spPr>
          <a:xfrm>
            <a:off x="1604058" y="2134590"/>
            <a:ext cx="1445554" cy="1661993"/>
          </a:xfrm>
          <a:prstGeom prst="rect">
            <a:avLst/>
          </a:prstGeom>
          <a:noFill/>
          <a:ln>
            <a:noFill/>
          </a:ln>
        </p:spPr>
        <p:txBody>
          <a:bodyPr spcFirstLastPara="1" wrap="square" lIns="0" tIns="0" rIns="0" bIns="0" anchor="t" anchorCtr="0">
            <a:spAutoFit/>
          </a:bodyPr>
          <a:lstStyle/>
          <a:p>
            <a:pPr marL="0" marR="0" lvl="0" indent="0" algn="just" rtl="0">
              <a:lnSpc>
                <a:spcPct val="120000"/>
              </a:lnSpc>
              <a:spcBef>
                <a:spcPts val="0"/>
              </a:spcBef>
              <a:spcAft>
                <a:spcPts val="0"/>
              </a:spcAft>
              <a:buNone/>
            </a:pPr>
            <a:r>
              <a:rPr lang="en-US" sz="9000" dirty="0">
                <a:solidFill>
                  <a:srgbClr val="0F1A38"/>
                </a:solidFill>
                <a:latin typeface="Archivo Black"/>
                <a:sym typeface="Archivo Black"/>
              </a:rPr>
              <a:t>2</a:t>
            </a:r>
            <a:endParaRPr dirty="0"/>
          </a:p>
        </p:txBody>
      </p:sp>
      <p:pic>
        <p:nvPicPr>
          <p:cNvPr id="110" name="Google Shape;110;p13"/>
          <p:cNvPicPr preferRelativeResize="0"/>
          <p:nvPr/>
        </p:nvPicPr>
        <p:blipFill>
          <a:blip r:embed="rId4">
            <a:alphaModFix/>
          </a:blip>
          <a:stretch>
            <a:fillRect/>
          </a:stretch>
        </p:blipFill>
        <p:spPr>
          <a:xfrm>
            <a:off x="9993150" y="-1239600"/>
            <a:ext cx="12766500" cy="12766200"/>
          </a:xfrm>
          <a:prstGeom prst="ellipse">
            <a:avLst/>
          </a:prstGeom>
          <a:noFill/>
          <a:ln>
            <a:noFill/>
          </a:ln>
        </p:spPr>
      </p:pic>
    </p:spTree>
    <p:extLst>
      <p:ext uri="{BB962C8B-B14F-4D97-AF65-F5344CB8AC3E}">
        <p14:creationId xmlns:p14="http://schemas.microsoft.com/office/powerpoint/2010/main" val="1202770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afterEffect">
                                  <p:stCondLst>
                                    <p:cond delay="0"/>
                                  </p:stCondLst>
                                  <p:childTnLst>
                                    <p:animRot by="21600000">
                                      <p:cBhvr>
                                        <p:cTn id="6" dur="2000" fill="hold"/>
                                        <p:tgtEl>
                                          <p:spTgt spid="104"/>
                                        </p:tgtEl>
                                        <p:attrNameLst>
                                          <p:attrName>r</p:attrName>
                                        </p:attrNameLst>
                                      </p:cBhvr>
                                    </p:animRot>
                                  </p:childTnLst>
                                </p:cTn>
                              </p:par>
                              <p:par>
                                <p:cTn id="7" presetID="50" presetClass="entr" presetSubtype="0" decel="100000" fill="hold" nodeType="withEffect">
                                  <p:stCondLst>
                                    <p:cond delay="0"/>
                                  </p:stCondLst>
                                  <p:childTnLst>
                                    <p:set>
                                      <p:cBhvr>
                                        <p:cTn id="8" dur="1" fill="hold">
                                          <p:stCondLst>
                                            <p:cond delay="0"/>
                                          </p:stCondLst>
                                        </p:cTn>
                                        <p:tgtEl>
                                          <p:spTgt spid="106"/>
                                        </p:tgtEl>
                                        <p:attrNameLst>
                                          <p:attrName>style.visibility</p:attrName>
                                        </p:attrNameLst>
                                      </p:cBhvr>
                                      <p:to>
                                        <p:strVal val="visible"/>
                                      </p:to>
                                    </p:set>
                                    <p:anim calcmode="lin" valueType="num">
                                      <p:cBhvr>
                                        <p:cTn id="9" dur="1000" fill="hold"/>
                                        <p:tgtEl>
                                          <p:spTgt spid="106"/>
                                        </p:tgtEl>
                                        <p:attrNameLst>
                                          <p:attrName>ppt_w</p:attrName>
                                        </p:attrNameLst>
                                      </p:cBhvr>
                                      <p:tavLst>
                                        <p:tav tm="0">
                                          <p:val>
                                            <p:strVal val="#ppt_w+.3"/>
                                          </p:val>
                                        </p:tav>
                                        <p:tav tm="100000">
                                          <p:val>
                                            <p:strVal val="#ppt_w"/>
                                          </p:val>
                                        </p:tav>
                                      </p:tavLst>
                                    </p:anim>
                                    <p:anim calcmode="lin" valueType="num">
                                      <p:cBhvr>
                                        <p:cTn id="10" dur="1000" fill="hold"/>
                                        <p:tgtEl>
                                          <p:spTgt spid="106"/>
                                        </p:tgtEl>
                                        <p:attrNameLst>
                                          <p:attrName>ppt_h</p:attrName>
                                        </p:attrNameLst>
                                      </p:cBhvr>
                                      <p:tavLst>
                                        <p:tav tm="0">
                                          <p:val>
                                            <p:strVal val="#ppt_h"/>
                                          </p:val>
                                        </p:tav>
                                        <p:tav tm="100000">
                                          <p:val>
                                            <p:strVal val="#ppt_h"/>
                                          </p:val>
                                        </p:tav>
                                      </p:tavLst>
                                    </p:anim>
                                    <p:animEffect transition="in" filter="fade">
                                      <p:cBhvr>
                                        <p:cTn id="11" dur="1000"/>
                                        <p:tgtEl>
                                          <p:spTgt spid="106"/>
                                        </p:tgtEl>
                                      </p:cBhvr>
                                    </p:animEffect>
                                  </p:childTnLst>
                                </p:cTn>
                              </p:par>
                              <p:par>
                                <p:cTn id="12" presetID="53" presetClass="entr" presetSubtype="16" fill="hold" grpId="0" nodeType="withEffect">
                                  <p:stCondLst>
                                    <p:cond delay="500"/>
                                  </p:stCondLst>
                                  <p:childTnLst>
                                    <p:set>
                                      <p:cBhvr>
                                        <p:cTn id="13" dur="1" fill="hold">
                                          <p:stCondLst>
                                            <p:cond delay="0"/>
                                          </p:stCondLst>
                                        </p:cTn>
                                        <p:tgtEl>
                                          <p:spTgt spid="103"/>
                                        </p:tgtEl>
                                        <p:attrNameLst>
                                          <p:attrName>style.visibility</p:attrName>
                                        </p:attrNameLst>
                                      </p:cBhvr>
                                      <p:to>
                                        <p:strVal val="visible"/>
                                      </p:to>
                                    </p:set>
                                    <p:anim calcmode="lin" valueType="num">
                                      <p:cBhvr>
                                        <p:cTn id="14" dur="500" fill="hold"/>
                                        <p:tgtEl>
                                          <p:spTgt spid="103"/>
                                        </p:tgtEl>
                                        <p:attrNameLst>
                                          <p:attrName>ppt_w</p:attrName>
                                        </p:attrNameLst>
                                      </p:cBhvr>
                                      <p:tavLst>
                                        <p:tav tm="0">
                                          <p:val>
                                            <p:fltVal val="0"/>
                                          </p:val>
                                        </p:tav>
                                        <p:tav tm="100000">
                                          <p:val>
                                            <p:strVal val="#ppt_w"/>
                                          </p:val>
                                        </p:tav>
                                      </p:tavLst>
                                    </p:anim>
                                    <p:anim calcmode="lin" valueType="num">
                                      <p:cBhvr>
                                        <p:cTn id="15" dur="500" fill="hold"/>
                                        <p:tgtEl>
                                          <p:spTgt spid="103"/>
                                        </p:tgtEl>
                                        <p:attrNameLst>
                                          <p:attrName>ppt_h</p:attrName>
                                        </p:attrNameLst>
                                      </p:cBhvr>
                                      <p:tavLst>
                                        <p:tav tm="0">
                                          <p:val>
                                            <p:fltVal val="0"/>
                                          </p:val>
                                        </p:tav>
                                        <p:tav tm="100000">
                                          <p:val>
                                            <p:strVal val="#ppt_h"/>
                                          </p:val>
                                        </p:tav>
                                      </p:tavLst>
                                    </p:anim>
                                    <p:animEffect transition="in" filter="fade">
                                      <p:cBhvr>
                                        <p:cTn id="16" dur="500"/>
                                        <p:tgtEl>
                                          <p:spTgt spid="103"/>
                                        </p:tgtEl>
                                      </p:cBhvr>
                                    </p:animEffect>
                                  </p:childTnLst>
                                </p:cTn>
                              </p:par>
                              <p:par>
                                <p:cTn id="17" presetID="8" presetClass="emph" presetSubtype="0" repeatCount="indefinite" fill="hold" nodeType="withEffect">
                                  <p:stCondLst>
                                    <p:cond delay="0"/>
                                  </p:stCondLst>
                                  <p:childTnLst>
                                    <p:animRot by="21600000">
                                      <p:cBhvr>
                                        <p:cTn id="18" dur="15000" fill="hold"/>
                                        <p:tgtEl>
                                          <p:spTgt spid="1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0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5" y="1507087"/>
            <a:ext cx="9310788" cy="993225"/>
          </a:xfrm>
        </p:spPr>
        <p:txBody>
          <a:bodyPr>
            <a:normAutofit fontScale="90000"/>
          </a:bodyPr>
          <a:lstStyle/>
          <a:p>
            <a:pPr algn="l"/>
            <a:r>
              <a:rPr lang="en-US" dirty="0" err="1"/>
              <a:t>Otonom</a:t>
            </a:r>
            <a:r>
              <a:rPr lang="en-US" dirty="0"/>
              <a:t> </a:t>
            </a:r>
            <a:r>
              <a:rPr lang="en-US" dirty="0" err="1"/>
              <a:t>Araçlarda</a:t>
            </a:r>
            <a:r>
              <a:rPr lang="en-US" dirty="0"/>
              <a:t> </a:t>
            </a:r>
            <a:r>
              <a:rPr lang="en-US" dirty="0" err="1"/>
              <a:t>Yol</a:t>
            </a:r>
            <a:r>
              <a:rPr lang="en-US" dirty="0"/>
              <a:t> </a:t>
            </a:r>
            <a:r>
              <a:rPr lang="en-US" dirty="0" err="1"/>
              <a:t>Planlama</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790413"/>
            <a:ext cx="14717739" cy="5853000"/>
          </a:xfrm>
        </p:spPr>
        <p:txBody>
          <a:bodyPr>
            <a:normAutofit/>
          </a:bodyPr>
          <a:lstStyle/>
          <a:p>
            <a:pPr marL="25400" indent="0">
              <a:buNone/>
            </a:pPr>
            <a:r>
              <a:rPr lang="en-US" dirty="0"/>
              <a:t>           </a:t>
            </a:r>
            <a:r>
              <a:rPr lang="en-US" dirty="0" err="1"/>
              <a:t>Yol</a:t>
            </a:r>
            <a:r>
              <a:rPr lang="en-US" dirty="0"/>
              <a:t> </a:t>
            </a:r>
            <a:r>
              <a:rPr lang="en-US" dirty="0" err="1"/>
              <a:t>planlama</a:t>
            </a:r>
            <a:r>
              <a:rPr lang="en-US" dirty="0"/>
              <a:t>, </a:t>
            </a:r>
            <a:r>
              <a:rPr lang="en-US" dirty="0" err="1"/>
              <a:t>bir</a:t>
            </a:r>
            <a:r>
              <a:rPr lang="en-US" dirty="0"/>
              <a:t> </a:t>
            </a:r>
            <a:r>
              <a:rPr lang="en-US" dirty="0" err="1"/>
              <a:t>aracın</a:t>
            </a:r>
            <a:r>
              <a:rPr lang="en-US" dirty="0"/>
              <a:t> </a:t>
            </a:r>
            <a:r>
              <a:rPr lang="en-US" dirty="0" err="1"/>
              <a:t>belirli</a:t>
            </a:r>
            <a:r>
              <a:rPr lang="en-US" dirty="0"/>
              <a:t> </a:t>
            </a:r>
            <a:r>
              <a:rPr lang="en-US" dirty="0" err="1"/>
              <a:t>bir</a:t>
            </a:r>
            <a:r>
              <a:rPr lang="en-US" dirty="0"/>
              <a:t> </a:t>
            </a:r>
            <a:r>
              <a:rPr lang="en-US" dirty="0" err="1"/>
              <a:t>başlangıç</a:t>
            </a:r>
            <a:r>
              <a:rPr lang="en-US" dirty="0"/>
              <a:t> </a:t>
            </a:r>
            <a:r>
              <a:rPr lang="en-US" dirty="0" err="1"/>
              <a:t>noktasından</a:t>
            </a:r>
            <a:r>
              <a:rPr lang="en-US" dirty="0"/>
              <a:t> </a:t>
            </a:r>
            <a:r>
              <a:rPr lang="en-US" dirty="0" err="1"/>
              <a:t>hedefe</a:t>
            </a:r>
            <a:r>
              <a:rPr lang="en-US" dirty="0"/>
              <a:t> </a:t>
            </a:r>
            <a:r>
              <a:rPr lang="en-US" dirty="0" err="1"/>
              <a:t>ulaşmak</a:t>
            </a:r>
            <a:r>
              <a:rPr lang="en-US" dirty="0"/>
              <a:t> </a:t>
            </a:r>
            <a:r>
              <a:rPr lang="en-US" dirty="0" err="1"/>
              <a:t>için</a:t>
            </a:r>
            <a:r>
              <a:rPr lang="en-US" dirty="0"/>
              <a:t> </a:t>
            </a:r>
            <a:r>
              <a:rPr lang="en-US" dirty="0" err="1"/>
              <a:t>izlediği</a:t>
            </a:r>
            <a:r>
              <a:rPr lang="en-US" dirty="0"/>
              <a:t> </a:t>
            </a:r>
            <a:r>
              <a:rPr lang="en-US" dirty="0" err="1"/>
              <a:t>yolu</a:t>
            </a:r>
            <a:r>
              <a:rPr lang="en-US" dirty="0"/>
              <a:t> </a:t>
            </a:r>
            <a:r>
              <a:rPr lang="en-US" dirty="0" err="1"/>
              <a:t>belirleme</a:t>
            </a:r>
            <a:r>
              <a:rPr lang="en-US" dirty="0"/>
              <a:t> </a:t>
            </a:r>
            <a:r>
              <a:rPr lang="en-US" dirty="0" err="1"/>
              <a:t>sürecidir</a:t>
            </a:r>
            <a:r>
              <a:rPr lang="en-US" dirty="0"/>
              <a:t>. </a:t>
            </a:r>
            <a:r>
              <a:rPr lang="en-US" dirty="0" err="1"/>
              <a:t>Eğer</a:t>
            </a:r>
            <a:r>
              <a:rPr lang="en-US" dirty="0"/>
              <a:t> </a:t>
            </a:r>
            <a:r>
              <a:rPr lang="en-US" dirty="0" err="1"/>
              <a:t>bir</a:t>
            </a:r>
            <a:r>
              <a:rPr lang="en-US" dirty="0"/>
              <a:t> </a:t>
            </a:r>
            <a:r>
              <a:rPr lang="en-US" dirty="0" err="1"/>
              <a:t>araç</a:t>
            </a:r>
            <a:r>
              <a:rPr lang="en-US" dirty="0"/>
              <a:t>, </a:t>
            </a:r>
            <a:r>
              <a:rPr lang="en-US" dirty="0" err="1"/>
              <a:t>çevresel</a:t>
            </a:r>
            <a:r>
              <a:rPr lang="en-US" dirty="0"/>
              <a:t> </a:t>
            </a:r>
            <a:r>
              <a:rPr lang="en-US" dirty="0" err="1"/>
              <a:t>değişimlere</a:t>
            </a:r>
            <a:r>
              <a:rPr lang="en-US" dirty="0"/>
              <a:t> </a:t>
            </a:r>
            <a:r>
              <a:rPr lang="en-US" dirty="0" err="1"/>
              <a:t>anında</a:t>
            </a:r>
            <a:r>
              <a:rPr lang="en-US" dirty="0"/>
              <a:t> </a:t>
            </a:r>
            <a:r>
              <a:rPr lang="en-US" dirty="0" err="1"/>
              <a:t>adapte</a:t>
            </a:r>
            <a:r>
              <a:rPr lang="en-US" dirty="0"/>
              <a:t> </a:t>
            </a:r>
            <a:r>
              <a:rPr lang="en-US" dirty="0" err="1"/>
              <a:t>olamayacak</a:t>
            </a:r>
            <a:r>
              <a:rPr lang="en-US" dirty="0"/>
              <a:t> </a:t>
            </a:r>
            <a:r>
              <a:rPr lang="en-US" dirty="0" err="1"/>
              <a:t>şekilde</a:t>
            </a:r>
            <a:r>
              <a:rPr lang="en-US" dirty="0"/>
              <a:t> plan </a:t>
            </a:r>
            <a:r>
              <a:rPr lang="en-US" dirty="0" err="1"/>
              <a:t>yaparsa</a:t>
            </a:r>
            <a:r>
              <a:rPr lang="en-US" dirty="0"/>
              <a:t>, </a:t>
            </a:r>
            <a:r>
              <a:rPr lang="en-US" dirty="0" err="1"/>
              <a:t>kazalar</a:t>
            </a:r>
            <a:r>
              <a:rPr lang="en-US" dirty="0"/>
              <a:t>, </a:t>
            </a:r>
            <a:r>
              <a:rPr lang="en-US" dirty="0" err="1"/>
              <a:t>trafik</a:t>
            </a:r>
            <a:r>
              <a:rPr lang="en-US" dirty="0"/>
              <a:t> </a:t>
            </a:r>
            <a:r>
              <a:rPr lang="en-US" dirty="0" err="1"/>
              <a:t>sıkışıklıkları</a:t>
            </a:r>
            <a:r>
              <a:rPr lang="en-US" dirty="0"/>
              <a:t> </a:t>
            </a:r>
            <a:r>
              <a:rPr lang="en-US" dirty="0" err="1"/>
              <a:t>veya</a:t>
            </a:r>
            <a:r>
              <a:rPr lang="en-US" dirty="0"/>
              <a:t> </a:t>
            </a:r>
            <a:r>
              <a:rPr lang="en-US" dirty="0" err="1"/>
              <a:t>verimsiz</a:t>
            </a:r>
            <a:r>
              <a:rPr lang="en-US" dirty="0"/>
              <a:t> </a:t>
            </a:r>
            <a:r>
              <a:rPr lang="en-US" dirty="0" err="1"/>
              <a:t>rotalarla</a:t>
            </a:r>
            <a:r>
              <a:rPr lang="en-US" dirty="0"/>
              <a:t> </a:t>
            </a:r>
            <a:r>
              <a:rPr lang="en-US" dirty="0" err="1"/>
              <a:t>karşılaşabilir</a:t>
            </a:r>
            <a:r>
              <a:rPr lang="en-US" dirty="0"/>
              <a:t>. Bu </a:t>
            </a:r>
            <a:r>
              <a:rPr lang="en-US" dirty="0" err="1"/>
              <a:t>alandaki</a:t>
            </a:r>
            <a:r>
              <a:rPr lang="en-US" dirty="0"/>
              <a:t> </a:t>
            </a:r>
            <a:r>
              <a:rPr lang="en-US" dirty="0" err="1"/>
              <a:t>en</a:t>
            </a:r>
            <a:r>
              <a:rPr lang="en-US" dirty="0"/>
              <a:t> </a:t>
            </a:r>
            <a:r>
              <a:rPr lang="en-US" dirty="0" err="1"/>
              <a:t>büyük</a:t>
            </a:r>
            <a:r>
              <a:rPr lang="en-US" dirty="0"/>
              <a:t> </a:t>
            </a:r>
            <a:r>
              <a:rPr lang="en-US" dirty="0" err="1"/>
              <a:t>zorluk</a:t>
            </a:r>
            <a:r>
              <a:rPr lang="en-US" dirty="0"/>
              <a:t>, </a:t>
            </a:r>
            <a:r>
              <a:rPr lang="en-US" dirty="0" err="1"/>
              <a:t>araçların</a:t>
            </a:r>
            <a:r>
              <a:rPr lang="en-US" dirty="0"/>
              <a:t> </a:t>
            </a:r>
            <a:r>
              <a:rPr lang="en-US" dirty="0" err="1"/>
              <a:t>yalnızca</a:t>
            </a:r>
            <a:r>
              <a:rPr lang="en-US" dirty="0"/>
              <a:t> </a:t>
            </a:r>
            <a:r>
              <a:rPr lang="en-US" dirty="0" err="1"/>
              <a:t>önceden</a:t>
            </a:r>
            <a:r>
              <a:rPr lang="en-US" dirty="0"/>
              <a:t> </a:t>
            </a:r>
            <a:r>
              <a:rPr lang="en-US" dirty="0" err="1"/>
              <a:t>belirlenmiş</a:t>
            </a:r>
            <a:r>
              <a:rPr lang="en-US" dirty="0"/>
              <a:t> </a:t>
            </a:r>
            <a:r>
              <a:rPr lang="en-US" dirty="0" err="1"/>
              <a:t>bir</a:t>
            </a:r>
            <a:r>
              <a:rPr lang="en-US" dirty="0"/>
              <a:t> </a:t>
            </a:r>
            <a:r>
              <a:rPr lang="en-US" dirty="0" err="1"/>
              <a:t>yol</a:t>
            </a:r>
            <a:r>
              <a:rPr lang="en-US" dirty="0"/>
              <a:t> </a:t>
            </a:r>
            <a:r>
              <a:rPr lang="en-US" dirty="0" err="1"/>
              <a:t>haritasına</a:t>
            </a:r>
            <a:r>
              <a:rPr lang="en-US" dirty="0"/>
              <a:t> </a:t>
            </a:r>
            <a:r>
              <a:rPr lang="en-US" dirty="0" err="1"/>
              <a:t>değil</a:t>
            </a:r>
            <a:r>
              <a:rPr lang="en-US" dirty="0"/>
              <a:t>, </a:t>
            </a:r>
            <a:r>
              <a:rPr lang="en-US" dirty="0" err="1"/>
              <a:t>sürekli</a:t>
            </a:r>
            <a:r>
              <a:rPr lang="en-US" dirty="0"/>
              <a:t> </a:t>
            </a:r>
            <a:r>
              <a:rPr lang="en-US" dirty="0" err="1"/>
              <a:t>değişen</a:t>
            </a:r>
            <a:r>
              <a:rPr lang="en-US" dirty="0"/>
              <a:t> </a:t>
            </a:r>
            <a:r>
              <a:rPr lang="en-US" dirty="0" err="1"/>
              <a:t>çevresel</a:t>
            </a:r>
            <a:r>
              <a:rPr lang="en-US" dirty="0"/>
              <a:t> </a:t>
            </a:r>
            <a:r>
              <a:rPr lang="en-US" dirty="0" err="1"/>
              <a:t>koşullara</a:t>
            </a:r>
            <a:r>
              <a:rPr lang="en-US" dirty="0"/>
              <a:t> </a:t>
            </a:r>
            <a:r>
              <a:rPr lang="en-US" dirty="0" err="1"/>
              <a:t>göre</a:t>
            </a:r>
            <a:r>
              <a:rPr lang="en-US" dirty="0"/>
              <a:t> </a:t>
            </a:r>
            <a:r>
              <a:rPr lang="en-US" dirty="0" err="1"/>
              <a:t>dinamik</a:t>
            </a:r>
            <a:r>
              <a:rPr lang="en-US" dirty="0"/>
              <a:t> </a:t>
            </a:r>
            <a:r>
              <a:rPr lang="en-US" dirty="0" err="1"/>
              <a:t>bir</a:t>
            </a:r>
            <a:r>
              <a:rPr lang="en-US" dirty="0"/>
              <a:t> </a:t>
            </a:r>
            <a:r>
              <a:rPr lang="en-US" dirty="0" err="1"/>
              <a:t>şekilde</a:t>
            </a:r>
            <a:r>
              <a:rPr lang="en-US" dirty="0"/>
              <a:t> </a:t>
            </a:r>
            <a:r>
              <a:rPr lang="en-US" dirty="0" err="1"/>
              <a:t>yol</a:t>
            </a:r>
            <a:r>
              <a:rPr lang="en-US" dirty="0"/>
              <a:t> </a:t>
            </a:r>
            <a:r>
              <a:rPr lang="en-US" dirty="0" err="1"/>
              <a:t>alması</a:t>
            </a:r>
            <a:r>
              <a:rPr lang="en-US" dirty="0"/>
              <a:t> </a:t>
            </a:r>
            <a:r>
              <a:rPr lang="en-US" dirty="0" err="1"/>
              <a:t>gerektiğidir</a:t>
            </a:r>
            <a:r>
              <a:rPr lang="en-US" dirty="0"/>
              <a:t>.</a:t>
            </a:r>
          </a:p>
        </p:txBody>
      </p:sp>
    </p:spTree>
    <p:extLst>
      <p:ext uri="{BB962C8B-B14F-4D97-AF65-F5344CB8AC3E}">
        <p14:creationId xmlns:p14="http://schemas.microsoft.com/office/powerpoint/2010/main" val="2610355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fontScale="90000"/>
          </a:bodyPr>
          <a:lstStyle/>
          <a:p>
            <a:pPr algn="l"/>
            <a:r>
              <a:rPr lang="en-US" dirty="0" err="1"/>
              <a:t>Geleneksel</a:t>
            </a:r>
            <a:r>
              <a:rPr lang="en-US" dirty="0"/>
              <a:t> </a:t>
            </a:r>
            <a:r>
              <a:rPr lang="en-US" dirty="0" err="1"/>
              <a:t>yol</a:t>
            </a:r>
            <a:r>
              <a:rPr lang="en-US" dirty="0"/>
              <a:t> </a:t>
            </a:r>
            <a:r>
              <a:rPr lang="en-US" dirty="0" err="1"/>
              <a:t>planlama</a:t>
            </a:r>
            <a:r>
              <a:rPr lang="en-US" dirty="0"/>
              <a:t> </a:t>
            </a:r>
            <a:r>
              <a:rPr lang="en-US" dirty="0" err="1"/>
              <a:t>algorıtmaları</a:t>
            </a:r>
            <a:r>
              <a:rPr lang="en-US" dirty="0"/>
              <a:t> </a:t>
            </a:r>
            <a:r>
              <a:rPr lang="en-US" dirty="0" err="1"/>
              <a:t>ve</a:t>
            </a:r>
            <a:r>
              <a:rPr lang="en-US" dirty="0"/>
              <a:t> </a:t>
            </a:r>
            <a:r>
              <a:rPr lang="en-US" dirty="0" err="1"/>
              <a:t>sınırlamaları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a:buClr>
                <a:schemeClr val="bg1"/>
              </a:buClr>
              <a:buFont typeface="Arial" panose="020B0604020202020204" pitchFamily="34" charset="0"/>
              <a:buChar char="•"/>
            </a:pPr>
            <a:r>
              <a:rPr lang="en-US" b="1" dirty="0"/>
              <a:t>A* </a:t>
            </a:r>
            <a:r>
              <a:rPr lang="en-US" b="1" dirty="0" err="1"/>
              <a:t>Algoritması</a:t>
            </a:r>
            <a:r>
              <a:rPr lang="en-US" b="1" dirty="0"/>
              <a:t> </a:t>
            </a:r>
            <a:r>
              <a:rPr lang="en-US" dirty="0"/>
              <a:t>: A* </a:t>
            </a:r>
            <a:r>
              <a:rPr lang="en-US" dirty="0" err="1"/>
              <a:t>algoritması</a:t>
            </a:r>
            <a:r>
              <a:rPr lang="en-US" dirty="0"/>
              <a:t>, «</a:t>
            </a:r>
            <a:r>
              <a:rPr lang="en-US" dirty="0" err="1"/>
              <a:t>en</a:t>
            </a:r>
            <a:r>
              <a:rPr lang="en-US" dirty="0"/>
              <a:t> </a:t>
            </a:r>
            <a:r>
              <a:rPr lang="en-US" dirty="0" err="1"/>
              <a:t>uygun</a:t>
            </a:r>
            <a:r>
              <a:rPr lang="en-US" dirty="0"/>
              <a:t>» </a:t>
            </a:r>
            <a:r>
              <a:rPr lang="en-US" dirty="0" err="1"/>
              <a:t>yol</a:t>
            </a:r>
            <a:r>
              <a:rPr lang="en-US" dirty="0"/>
              <a:t> </a:t>
            </a:r>
            <a:r>
              <a:rPr lang="en-US" dirty="0" err="1"/>
              <a:t>seçeneğini</a:t>
            </a:r>
            <a:r>
              <a:rPr lang="en-US" dirty="0"/>
              <a:t> </a:t>
            </a:r>
            <a:r>
              <a:rPr lang="en-US" dirty="0" err="1"/>
              <a:t>bulmaya</a:t>
            </a:r>
            <a:r>
              <a:rPr lang="en-US" dirty="0"/>
              <a:t> </a:t>
            </a:r>
            <a:r>
              <a:rPr lang="en-US" dirty="0" err="1"/>
              <a:t>çalışırken</a:t>
            </a:r>
            <a:r>
              <a:rPr lang="en-US" dirty="0"/>
              <a:t>, </a:t>
            </a:r>
            <a:r>
              <a:rPr lang="en-US" dirty="0" err="1"/>
              <a:t>gereksiz</a:t>
            </a:r>
            <a:r>
              <a:rPr lang="en-US" dirty="0"/>
              <a:t> </a:t>
            </a:r>
            <a:r>
              <a:rPr lang="en-US" dirty="0" err="1"/>
              <a:t>dallanmalardan</a:t>
            </a:r>
            <a:r>
              <a:rPr lang="en-US" dirty="0"/>
              <a:t> </a:t>
            </a:r>
            <a:r>
              <a:rPr lang="en-US" dirty="0" err="1"/>
              <a:t>kaçınarak</a:t>
            </a:r>
            <a:r>
              <a:rPr lang="en-US" dirty="0"/>
              <a:t> </a:t>
            </a:r>
            <a:r>
              <a:rPr lang="en-US" dirty="0" err="1"/>
              <a:t>daha</a:t>
            </a:r>
            <a:r>
              <a:rPr lang="en-US" dirty="0"/>
              <a:t> </a:t>
            </a:r>
            <a:r>
              <a:rPr lang="en-US" dirty="0" err="1"/>
              <a:t>hızlı</a:t>
            </a:r>
            <a:r>
              <a:rPr lang="en-US" dirty="0"/>
              <a:t> </a:t>
            </a:r>
            <a:r>
              <a:rPr lang="en-US" dirty="0" err="1"/>
              <a:t>bir</a:t>
            </a:r>
            <a:r>
              <a:rPr lang="en-US" dirty="0"/>
              <a:t> </a:t>
            </a:r>
            <a:r>
              <a:rPr lang="en-US" dirty="0" err="1"/>
              <a:t>şekilde</a:t>
            </a:r>
            <a:r>
              <a:rPr lang="en-US" dirty="0"/>
              <a:t> </a:t>
            </a:r>
            <a:r>
              <a:rPr lang="en-US" dirty="0" err="1"/>
              <a:t>sonuca</a:t>
            </a:r>
            <a:r>
              <a:rPr lang="en-US" dirty="0"/>
              <a:t> </a:t>
            </a:r>
            <a:r>
              <a:rPr lang="en-US" dirty="0" err="1"/>
              <a:t>ulaşır</a:t>
            </a:r>
            <a:r>
              <a:rPr lang="en-US" dirty="0"/>
              <a:t>. </a:t>
            </a:r>
            <a:r>
              <a:rPr lang="en-US" dirty="0" err="1"/>
              <a:t>Dinamik</a:t>
            </a:r>
            <a:r>
              <a:rPr lang="en-US" dirty="0"/>
              <a:t> </a:t>
            </a:r>
            <a:r>
              <a:rPr lang="en-US" dirty="0" err="1"/>
              <a:t>çevre</a:t>
            </a:r>
            <a:r>
              <a:rPr lang="en-US" dirty="0"/>
              <a:t> </a:t>
            </a:r>
            <a:r>
              <a:rPr lang="en-US" dirty="0" err="1"/>
              <a:t>koşulları</a:t>
            </a:r>
            <a:r>
              <a:rPr lang="en-US" dirty="0"/>
              <a:t> </a:t>
            </a:r>
            <a:r>
              <a:rPr lang="en-US" dirty="0" err="1"/>
              <a:t>ve</a:t>
            </a:r>
            <a:r>
              <a:rPr lang="en-US" dirty="0"/>
              <a:t> </a:t>
            </a:r>
            <a:r>
              <a:rPr lang="en-US" dirty="0" err="1"/>
              <a:t>engellerle</a:t>
            </a:r>
            <a:r>
              <a:rPr lang="en-US" dirty="0"/>
              <a:t> </a:t>
            </a:r>
            <a:r>
              <a:rPr lang="en-US" dirty="0" err="1"/>
              <a:t>başa</a:t>
            </a:r>
            <a:r>
              <a:rPr lang="en-US" dirty="0"/>
              <a:t> </a:t>
            </a:r>
            <a:r>
              <a:rPr lang="en-US" dirty="0" err="1"/>
              <a:t>çıkmada</a:t>
            </a:r>
            <a:r>
              <a:rPr lang="en-US" dirty="0"/>
              <a:t> </a:t>
            </a:r>
            <a:r>
              <a:rPr lang="en-US" dirty="0" err="1"/>
              <a:t>başarılıdır</a:t>
            </a:r>
            <a:r>
              <a:rPr lang="en-US" dirty="0"/>
              <a:t> </a:t>
            </a:r>
            <a:r>
              <a:rPr lang="en-US" dirty="0" err="1"/>
              <a:t>ancak</a:t>
            </a:r>
            <a:r>
              <a:rPr lang="en-US" dirty="0"/>
              <a:t> «</a:t>
            </a:r>
            <a:r>
              <a:rPr lang="en-US" dirty="0" err="1"/>
              <a:t>gerçek</a:t>
            </a:r>
            <a:r>
              <a:rPr lang="en-US" dirty="0"/>
              <a:t> </a:t>
            </a:r>
            <a:r>
              <a:rPr lang="en-US" dirty="0" err="1"/>
              <a:t>zamanlı</a:t>
            </a:r>
            <a:r>
              <a:rPr lang="en-US" dirty="0"/>
              <a:t> </a:t>
            </a:r>
            <a:r>
              <a:rPr lang="en-US" dirty="0" err="1"/>
              <a:t>değişimlere</a:t>
            </a:r>
            <a:r>
              <a:rPr lang="en-US" dirty="0"/>
              <a:t> </a:t>
            </a:r>
            <a:r>
              <a:rPr lang="en-US" dirty="0" err="1"/>
              <a:t>tepki</a:t>
            </a:r>
            <a:r>
              <a:rPr lang="en-US" dirty="0"/>
              <a:t> </a:t>
            </a:r>
            <a:r>
              <a:rPr lang="en-US" dirty="0" err="1"/>
              <a:t>verme</a:t>
            </a:r>
            <a:r>
              <a:rPr lang="en-US" dirty="0"/>
              <a:t>» </a:t>
            </a:r>
            <a:r>
              <a:rPr lang="en-US" dirty="0" err="1"/>
              <a:t>konusunda</a:t>
            </a:r>
            <a:r>
              <a:rPr lang="en-US" dirty="0"/>
              <a:t> </a:t>
            </a:r>
            <a:r>
              <a:rPr lang="en-US" dirty="0" err="1"/>
              <a:t>sınırlıdır</a:t>
            </a:r>
            <a:r>
              <a:rPr lang="en-US" dirty="0"/>
              <a:t>. </a:t>
            </a:r>
          </a:p>
          <a:p>
            <a:pPr>
              <a:buClr>
                <a:schemeClr val="bg1"/>
              </a:buClr>
              <a:buFont typeface="Arial" panose="020B0604020202020204" pitchFamily="34" charset="0"/>
              <a:buChar char="•"/>
            </a:pPr>
            <a:endParaRPr lang="en-US" dirty="0"/>
          </a:p>
          <a:p>
            <a:pPr>
              <a:buClr>
                <a:schemeClr val="bg1"/>
              </a:buClr>
              <a:buFont typeface="Arial" panose="020B0604020202020204" pitchFamily="34" charset="0"/>
              <a:buChar char="•"/>
            </a:pPr>
            <a:r>
              <a:rPr lang="en-US" b="1" dirty="0"/>
              <a:t>Dijkstra </a:t>
            </a:r>
            <a:r>
              <a:rPr lang="en-US" b="1" dirty="0" err="1"/>
              <a:t>Algoritması</a:t>
            </a:r>
            <a:r>
              <a:rPr lang="en-US" b="1" dirty="0"/>
              <a:t> </a:t>
            </a:r>
            <a:r>
              <a:rPr lang="en-US" dirty="0"/>
              <a:t>: Dijkstra, her </a:t>
            </a:r>
            <a:r>
              <a:rPr lang="en-US" dirty="0" err="1"/>
              <a:t>bir</a:t>
            </a:r>
            <a:r>
              <a:rPr lang="en-US" dirty="0"/>
              <a:t> </a:t>
            </a:r>
            <a:r>
              <a:rPr lang="en-US" dirty="0" err="1"/>
              <a:t>nokta</a:t>
            </a:r>
            <a:r>
              <a:rPr lang="en-US" dirty="0"/>
              <a:t> </a:t>
            </a:r>
            <a:r>
              <a:rPr lang="en-US" dirty="0" err="1"/>
              <a:t>arasındaki</a:t>
            </a:r>
            <a:r>
              <a:rPr lang="en-US" dirty="0"/>
              <a:t> “</a:t>
            </a:r>
            <a:r>
              <a:rPr lang="en-US" dirty="0" err="1"/>
              <a:t>en</a:t>
            </a:r>
            <a:r>
              <a:rPr lang="en-US" dirty="0"/>
              <a:t> </a:t>
            </a:r>
            <a:r>
              <a:rPr lang="en-US" dirty="0" err="1"/>
              <a:t>kısa</a:t>
            </a:r>
            <a:r>
              <a:rPr lang="en-US" dirty="0"/>
              <a:t> </a:t>
            </a:r>
            <a:r>
              <a:rPr lang="en-US" dirty="0" err="1"/>
              <a:t>yolu</a:t>
            </a:r>
            <a:r>
              <a:rPr lang="en-US" dirty="0"/>
              <a:t>” </a:t>
            </a:r>
            <a:r>
              <a:rPr lang="en-US" dirty="0" err="1"/>
              <a:t>hesaplamak</a:t>
            </a:r>
            <a:r>
              <a:rPr lang="en-US" dirty="0"/>
              <a:t> </a:t>
            </a:r>
            <a:r>
              <a:rPr lang="en-US" dirty="0" err="1"/>
              <a:t>için</a:t>
            </a:r>
            <a:r>
              <a:rPr lang="en-US" dirty="0"/>
              <a:t> </a:t>
            </a:r>
            <a:r>
              <a:rPr lang="en-US" dirty="0" err="1"/>
              <a:t>kullanılır</a:t>
            </a:r>
            <a:r>
              <a:rPr lang="en-US" dirty="0"/>
              <a:t> </a:t>
            </a:r>
            <a:r>
              <a:rPr lang="en-US" dirty="0" err="1"/>
              <a:t>ve</a:t>
            </a:r>
            <a:r>
              <a:rPr lang="en-US" dirty="0"/>
              <a:t> </a:t>
            </a:r>
            <a:r>
              <a:rPr lang="en-US" dirty="0" err="1"/>
              <a:t>tüm</a:t>
            </a:r>
            <a:r>
              <a:rPr lang="en-US" dirty="0"/>
              <a:t> </a:t>
            </a:r>
            <a:r>
              <a:rPr lang="en-US" dirty="0" err="1"/>
              <a:t>yol</a:t>
            </a:r>
            <a:r>
              <a:rPr lang="en-US" dirty="0"/>
              <a:t> </a:t>
            </a:r>
            <a:r>
              <a:rPr lang="en-US" dirty="0" err="1"/>
              <a:t>seçeneklerini</a:t>
            </a:r>
            <a:r>
              <a:rPr lang="en-US" dirty="0"/>
              <a:t> </a:t>
            </a:r>
            <a:r>
              <a:rPr lang="en-US" dirty="0" err="1"/>
              <a:t>değerlendirerek</a:t>
            </a:r>
            <a:r>
              <a:rPr lang="en-US" dirty="0"/>
              <a:t> </a:t>
            </a:r>
            <a:r>
              <a:rPr lang="en-US" dirty="0" err="1"/>
              <a:t>en</a:t>
            </a:r>
            <a:r>
              <a:rPr lang="en-US" dirty="0"/>
              <a:t> </a:t>
            </a:r>
            <a:r>
              <a:rPr lang="en-US" dirty="0" err="1"/>
              <a:t>kısa</a:t>
            </a:r>
            <a:r>
              <a:rPr lang="en-US" dirty="0"/>
              <a:t> </a:t>
            </a:r>
            <a:r>
              <a:rPr lang="en-US" dirty="0" err="1"/>
              <a:t>rotayı</a:t>
            </a:r>
            <a:r>
              <a:rPr lang="en-US" dirty="0"/>
              <a:t> </a:t>
            </a:r>
            <a:r>
              <a:rPr lang="en-US" dirty="0" err="1"/>
              <a:t>belirler</a:t>
            </a:r>
            <a:r>
              <a:rPr lang="en-US" dirty="0"/>
              <a:t> </a:t>
            </a:r>
            <a:r>
              <a:rPr lang="en-US" dirty="0" err="1"/>
              <a:t>ancak</a:t>
            </a:r>
            <a:r>
              <a:rPr lang="en-US" dirty="0"/>
              <a:t> </a:t>
            </a:r>
            <a:r>
              <a:rPr lang="en-US" dirty="0" err="1"/>
              <a:t>hesaplama</a:t>
            </a:r>
            <a:r>
              <a:rPr lang="en-US" dirty="0"/>
              <a:t> </a:t>
            </a:r>
            <a:r>
              <a:rPr lang="en-US" dirty="0" err="1"/>
              <a:t>maliyeti</a:t>
            </a:r>
            <a:r>
              <a:rPr lang="en-US" dirty="0"/>
              <a:t> </a:t>
            </a:r>
            <a:r>
              <a:rPr lang="en-US" dirty="0" err="1"/>
              <a:t>yüksek</a:t>
            </a:r>
            <a:r>
              <a:rPr lang="en-US" dirty="0"/>
              <a:t> </a:t>
            </a:r>
            <a:r>
              <a:rPr lang="en-US" dirty="0" err="1"/>
              <a:t>olabilir</a:t>
            </a:r>
            <a:r>
              <a:rPr lang="en-US" dirty="0"/>
              <a:t>, </a:t>
            </a:r>
            <a:r>
              <a:rPr lang="en-US" dirty="0" err="1"/>
              <a:t>özellikle</a:t>
            </a:r>
            <a:r>
              <a:rPr lang="en-US" dirty="0"/>
              <a:t> </a:t>
            </a:r>
            <a:r>
              <a:rPr lang="en-US" dirty="0" err="1"/>
              <a:t>çok</a:t>
            </a:r>
            <a:r>
              <a:rPr lang="en-US" dirty="0"/>
              <a:t> </a:t>
            </a:r>
            <a:r>
              <a:rPr lang="en-US" dirty="0" err="1"/>
              <a:t>büyük</a:t>
            </a:r>
            <a:r>
              <a:rPr lang="en-US" dirty="0"/>
              <a:t> </a:t>
            </a:r>
            <a:r>
              <a:rPr lang="en-US" dirty="0" err="1"/>
              <a:t>haritalarda</a:t>
            </a:r>
            <a:r>
              <a:rPr lang="en-US" dirty="0"/>
              <a:t> </a:t>
            </a:r>
            <a:r>
              <a:rPr lang="en-US" dirty="0" err="1"/>
              <a:t>veya</a:t>
            </a:r>
            <a:r>
              <a:rPr lang="en-US" dirty="0"/>
              <a:t> </a:t>
            </a:r>
            <a:r>
              <a:rPr lang="en-US" dirty="0" err="1"/>
              <a:t>karmaşık</a:t>
            </a:r>
            <a:r>
              <a:rPr lang="en-US" dirty="0"/>
              <a:t> </a:t>
            </a:r>
            <a:r>
              <a:rPr lang="en-US" dirty="0" err="1"/>
              <a:t>ortamlarda</a:t>
            </a:r>
            <a:r>
              <a:rPr lang="en-US" dirty="0"/>
              <a:t>. </a:t>
            </a:r>
            <a:r>
              <a:rPr lang="en-US" dirty="0" err="1"/>
              <a:t>Otonom</a:t>
            </a:r>
            <a:r>
              <a:rPr lang="en-US" dirty="0"/>
              <a:t> </a:t>
            </a:r>
            <a:r>
              <a:rPr lang="en-US" dirty="0" err="1"/>
              <a:t>araçlarda</a:t>
            </a:r>
            <a:r>
              <a:rPr lang="en-US" dirty="0"/>
              <a:t> zaman </a:t>
            </a:r>
            <a:r>
              <a:rPr lang="en-US" dirty="0" err="1"/>
              <a:t>kısıtlaması</a:t>
            </a:r>
            <a:r>
              <a:rPr lang="en-US" dirty="0"/>
              <a:t> </a:t>
            </a:r>
            <a:r>
              <a:rPr lang="en-US" dirty="0" err="1"/>
              <a:t>olduğu</a:t>
            </a:r>
            <a:r>
              <a:rPr lang="en-US" dirty="0"/>
              <a:t> </a:t>
            </a:r>
            <a:r>
              <a:rPr lang="en-US" dirty="0" err="1"/>
              <a:t>için</a:t>
            </a:r>
            <a:r>
              <a:rPr lang="en-US" dirty="0"/>
              <a:t>, Dijkstra </a:t>
            </a:r>
            <a:r>
              <a:rPr lang="en-US" dirty="0" err="1"/>
              <a:t>genellikle</a:t>
            </a:r>
            <a:r>
              <a:rPr lang="en-US" dirty="0"/>
              <a:t> </a:t>
            </a:r>
            <a:r>
              <a:rPr lang="en-US" dirty="0" err="1"/>
              <a:t>daha</a:t>
            </a:r>
            <a:r>
              <a:rPr lang="en-US" dirty="0"/>
              <a:t> </a:t>
            </a:r>
            <a:r>
              <a:rPr lang="en-US" dirty="0" err="1"/>
              <a:t>küçük</a:t>
            </a:r>
            <a:r>
              <a:rPr lang="en-US" dirty="0"/>
              <a:t>, </a:t>
            </a:r>
            <a:r>
              <a:rPr lang="en-US" dirty="0" err="1"/>
              <a:t>belirli</a:t>
            </a:r>
            <a:r>
              <a:rPr lang="en-US" dirty="0"/>
              <a:t> </a:t>
            </a:r>
            <a:r>
              <a:rPr lang="en-US" dirty="0" err="1"/>
              <a:t>haritalar</a:t>
            </a:r>
            <a:r>
              <a:rPr lang="en-US" dirty="0"/>
              <a:t> </a:t>
            </a:r>
            <a:r>
              <a:rPr lang="en-US" dirty="0" err="1"/>
              <a:t>için</a:t>
            </a:r>
            <a:r>
              <a:rPr lang="en-US" dirty="0"/>
              <a:t> </a:t>
            </a:r>
            <a:r>
              <a:rPr lang="en-US" dirty="0" err="1"/>
              <a:t>uygundur</a:t>
            </a:r>
            <a:r>
              <a:rPr lang="en-US" dirty="0"/>
              <a:t>. </a:t>
            </a:r>
          </a:p>
          <a:p>
            <a:pPr>
              <a:buClr>
                <a:schemeClr val="bg1"/>
              </a:buClr>
              <a:buFont typeface="Arial" panose="020B0604020202020204" pitchFamily="34" charset="0"/>
              <a:buChar char="•"/>
            </a:pPr>
            <a:endParaRPr lang="en-US" dirty="0"/>
          </a:p>
        </p:txBody>
      </p:sp>
    </p:spTree>
    <p:extLst>
      <p:ext uri="{BB962C8B-B14F-4D97-AF65-F5344CB8AC3E}">
        <p14:creationId xmlns:p14="http://schemas.microsoft.com/office/powerpoint/2010/main" val="4276584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C903D10-82DC-4D80-AB2D-AA53B33D2439}"/>
              </a:ext>
            </a:extLst>
          </p:cNvPr>
          <p:cNvSpPr>
            <a:spLocks noGrp="1"/>
          </p:cNvSpPr>
          <p:nvPr>
            <p:ph type="ctrTitle"/>
          </p:nvPr>
        </p:nvSpPr>
        <p:spPr>
          <a:xfrm>
            <a:off x="1590574" y="1507087"/>
            <a:ext cx="15454413" cy="993225"/>
          </a:xfrm>
        </p:spPr>
        <p:txBody>
          <a:bodyPr>
            <a:normAutofit fontScale="90000"/>
          </a:bodyPr>
          <a:lstStyle/>
          <a:p>
            <a:pPr algn="l"/>
            <a:r>
              <a:rPr lang="en-US" dirty="0" err="1"/>
              <a:t>Geleneksel</a:t>
            </a:r>
            <a:r>
              <a:rPr lang="en-US" dirty="0"/>
              <a:t> </a:t>
            </a:r>
            <a:r>
              <a:rPr lang="en-US" dirty="0" err="1"/>
              <a:t>yol</a:t>
            </a:r>
            <a:r>
              <a:rPr lang="en-US" dirty="0"/>
              <a:t> </a:t>
            </a:r>
            <a:r>
              <a:rPr lang="en-US" dirty="0" err="1"/>
              <a:t>planlama</a:t>
            </a:r>
            <a:r>
              <a:rPr lang="en-US" dirty="0"/>
              <a:t> </a:t>
            </a:r>
            <a:r>
              <a:rPr lang="en-US" dirty="0" err="1"/>
              <a:t>algorıtmaları</a:t>
            </a:r>
            <a:r>
              <a:rPr lang="en-US" dirty="0"/>
              <a:t> </a:t>
            </a:r>
            <a:r>
              <a:rPr lang="en-US" dirty="0" err="1"/>
              <a:t>ve</a:t>
            </a:r>
            <a:r>
              <a:rPr lang="en-US" dirty="0"/>
              <a:t> </a:t>
            </a:r>
            <a:r>
              <a:rPr lang="en-US" dirty="0" err="1"/>
              <a:t>sınırlamaları</a:t>
            </a:r>
            <a:endParaRPr lang="en-US" dirty="0"/>
          </a:p>
        </p:txBody>
      </p:sp>
      <p:sp>
        <p:nvSpPr>
          <p:cNvPr id="5" name="Text Placeholder 1">
            <a:extLst>
              <a:ext uri="{FF2B5EF4-FFF2-40B4-BE49-F238E27FC236}">
                <a16:creationId xmlns:a16="http://schemas.microsoft.com/office/drawing/2014/main" id="{E7121C52-9694-4A8F-BBD3-3890B06F46AB}"/>
              </a:ext>
            </a:extLst>
          </p:cNvPr>
          <p:cNvSpPr>
            <a:spLocks noGrp="1"/>
          </p:cNvSpPr>
          <p:nvPr>
            <p:ph type="body" idx="1"/>
          </p:nvPr>
        </p:nvSpPr>
        <p:spPr>
          <a:xfrm>
            <a:off x="1770036" y="2671763"/>
            <a:ext cx="14717739" cy="6286500"/>
          </a:xfrm>
        </p:spPr>
        <p:txBody>
          <a:bodyPr>
            <a:normAutofit/>
          </a:bodyPr>
          <a:lstStyle/>
          <a:p>
            <a:pPr>
              <a:buClr>
                <a:schemeClr val="bg1"/>
              </a:buClr>
              <a:buFont typeface="Arial" panose="020B0604020202020204" pitchFamily="34" charset="0"/>
              <a:buChar char="•"/>
            </a:pPr>
            <a:r>
              <a:rPr lang="en-GB" b="1" dirty="0"/>
              <a:t>RRT (Rapidly-exploring Random Tree)</a:t>
            </a:r>
            <a:r>
              <a:rPr lang="tr-TR" dirty="0"/>
              <a:t>: </a:t>
            </a:r>
            <a:r>
              <a:rPr lang="en-US" dirty="0"/>
              <a:t>“</a:t>
            </a:r>
            <a:r>
              <a:rPr lang="tr-TR" dirty="0"/>
              <a:t>RRT</a:t>
            </a:r>
            <a:r>
              <a:rPr lang="en-US" dirty="0"/>
              <a:t>”</a:t>
            </a:r>
            <a:r>
              <a:rPr lang="tr-TR" dirty="0"/>
              <a:t> algoritması, özellikle engellerle dolu ortamlarda yol planlama için kullanılan bir yöntemdir. Bu algoritma, özellikle </a:t>
            </a:r>
            <a:r>
              <a:rPr lang="en-US" dirty="0"/>
              <a:t>“</a:t>
            </a:r>
            <a:r>
              <a:rPr lang="tr-TR" dirty="0"/>
              <a:t>karmaşık ortamlar</a:t>
            </a:r>
            <a:r>
              <a:rPr lang="en-US" dirty="0"/>
              <a:t>”</a:t>
            </a:r>
            <a:r>
              <a:rPr lang="tr-TR" dirty="0"/>
              <a:t> ve </a:t>
            </a:r>
            <a:r>
              <a:rPr lang="en-US" dirty="0"/>
              <a:t>“</a:t>
            </a:r>
            <a:r>
              <a:rPr lang="tr-TR" dirty="0"/>
              <a:t>engel algılama</a:t>
            </a:r>
            <a:r>
              <a:rPr lang="en-US" dirty="0"/>
              <a:t>”</a:t>
            </a:r>
            <a:r>
              <a:rPr lang="tr-TR" dirty="0"/>
              <a:t> gereksinimi olan durumlar için uygundur. Ancak, </a:t>
            </a:r>
            <a:r>
              <a:rPr lang="en-US" dirty="0"/>
              <a:t>“</a:t>
            </a:r>
            <a:r>
              <a:rPr lang="tr-TR" dirty="0"/>
              <a:t>optimizasyon</a:t>
            </a:r>
            <a:r>
              <a:rPr lang="en-US" dirty="0"/>
              <a:t>”</a:t>
            </a:r>
            <a:r>
              <a:rPr lang="tr-TR" dirty="0"/>
              <a:t> konusunda sınırlı olabilir, yani en kısa veya en verimli yolu her zaman sunmaz. Bunun yerine, engelleri aşmak için geçici yollar sunar.</a:t>
            </a:r>
            <a:endParaRPr lang="en-GB" dirty="0"/>
          </a:p>
          <a:p>
            <a:pPr>
              <a:buClr>
                <a:schemeClr val="bg1"/>
              </a:buClr>
              <a:buFont typeface="Arial" panose="020B0604020202020204" pitchFamily="34" charset="0"/>
              <a:buChar char="•"/>
            </a:pPr>
            <a:endParaRPr lang="en-US" dirty="0"/>
          </a:p>
        </p:txBody>
      </p:sp>
    </p:spTree>
    <p:extLst>
      <p:ext uri="{BB962C8B-B14F-4D97-AF65-F5344CB8AC3E}">
        <p14:creationId xmlns:p14="http://schemas.microsoft.com/office/powerpoint/2010/main" val="36378670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yber-Futuristic AI Technology Thesis Defense">
  <a:themeElements>
    <a:clrScheme name="Office">
      <a:dk1>
        <a:srgbClr val="0F1A38"/>
      </a:dk1>
      <a:lt1>
        <a:srgbClr val="FFFFFF"/>
      </a:lt1>
      <a:dk2>
        <a:srgbClr val="2D5B8F"/>
      </a:dk2>
      <a:lt2>
        <a:srgbClr val="71CBEF"/>
      </a:lt2>
      <a:accent1>
        <a:srgbClr val="0F1A38"/>
      </a:accent1>
      <a:accent2>
        <a:srgbClr val="2D5B8F"/>
      </a:accent2>
      <a:accent3>
        <a:srgbClr val="71CBEF"/>
      </a:accent3>
      <a:accent4>
        <a:srgbClr val="888888"/>
      </a:accent4>
      <a:accent5>
        <a:srgbClr val="FFFFFF"/>
      </a:accent5>
      <a:accent6>
        <a:srgbClr val="2D5B8F"/>
      </a:accent6>
      <a:hlink>
        <a:srgbClr val="FFFF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TotalTime>
  <Words>3710</Words>
  <Application>Microsoft Office PowerPoint</Application>
  <PresentationFormat>Custom</PresentationFormat>
  <Paragraphs>272</Paragraphs>
  <Slides>54</Slides>
  <Notes>13</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54</vt:i4>
      </vt:variant>
    </vt:vector>
  </HeadingPairs>
  <TitlesOfParts>
    <vt:vector size="61" baseType="lpstr">
      <vt:lpstr>Sitka Banner</vt:lpstr>
      <vt:lpstr>Palatino Linotype</vt:lpstr>
      <vt:lpstr>Archivo Black</vt:lpstr>
      <vt:lpstr>Arial</vt:lpstr>
      <vt:lpstr>Noto Sans</vt:lpstr>
      <vt:lpstr>Calibri</vt:lpstr>
      <vt:lpstr>Cyber-Futuristic AI Technology Thesis Defense</vt:lpstr>
      <vt:lpstr>PowerPoint Presentation</vt:lpstr>
      <vt:lpstr>PowerPoint Presentation</vt:lpstr>
      <vt:lpstr>Sunumun İçeriği</vt:lpstr>
      <vt:lpstr>PowerPoint Presentation</vt:lpstr>
      <vt:lpstr>Giriş</vt:lpstr>
      <vt:lpstr>PowerPoint Presentation</vt:lpstr>
      <vt:lpstr>Otonom Araçlarda Yol Planlama</vt:lpstr>
      <vt:lpstr>Geleneksel yol planlama algorıtmaları ve sınırlamaları</vt:lpstr>
      <vt:lpstr>Geleneksel yol planlama algorıtmaları ve sınırlamaları</vt:lpstr>
      <vt:lpstr>Reinforcement Learning ile Yol Planlama</vt:lpstr>
      <vt:lpstr>RL ile Yol Planlamanın Avantajları</vt:lpstr>
      <vt:lpstr>RL ile Yol Planlamanın Avantajları</vt:lpstr>
      <vt:lpstr>Performans Karşılaştırma Tablosu</vt:lpstr>
      <vt:lpstr>PowerPoint Presentation</vt:lpstr>
      <vt:lpstr>Karar Verme Süreci</vt:lpstr>
      <vt:lpstr>Otonom Araçlarda Karar Verme Mekanizmaları</vt:lpstr>
      <vt:lpstr>Kural Tabanlı ve Öğrenme Tabanlı Yöntemler</vt:lpstr>
      <vt:lpstr>Kural Tabanlı ve Öğrenme Tabanlı Yöntemler</vt:lpstr>
      <vt:lpstr>RL'nin Karar Verme Sürecindeki Rolü</vt:lpstr>
      <vt:lpstr>PowerPoint Presentation</vt:lpstr>
      <vt:lpstr>Reinforcement Learning Temelleri</vt:lpstr>
      <vt:lpstr>Reinforcement Learning Temelleri</vt:lpstr>
      <vt:lpstr>Ödül Fonksiyonları ve Optimizasyon</vt:lpstr>
      <vt:lpstr>PowerPoint Presentation</vt:lpstr>
      <vt:lpstr>Q-Learning ve Deep Q Ağları (DQN)</vt:lpstr>
      <vt:lpstr>Q-Learning ve Deep Q Ağları (DQN)</vt:lpstr>
      <vt:lpstr>Q-Learning ve Deep Q Ağları (DQN)</vt:lpstr>
      <vt:lpstr>Policy Gradient Yöntemleri (PPO, A3C, SAC)</vt:lpstr>
      <vt:lpstr>Policy Gradient Yöntemleri (PPO, A3C, SAC)</vt:lpstr>
      <vt:lpstr>Policy Gradient Yöntemleri (PPO, A3C, SAC)</vt:lpstr>
      <vt:lpstr>PowerPoint Presentation</vt:lpstr>
      <vt:lpstr>Otonom Araçlarda Kullanım</vt:lpstr>
      <vt:lpstr>PowerPoint Presentation</vt:lpstr>
      <vt:lpstr> Offline ve Online RL Kullanımı</vt:lpstr>
      <vt:lpstr> Offline ve Online RL Kullanımı</vt:lpstr>
      <vt:lpstr> Offline ve Online RL Kullanımı</vt:lpstr>
      <vt:lpstr> Simülasyon Tabanlı Eğitim Yöntemleri (CARLA, AirSim)</vt:lpstr>
      <vt:lpstr> Simülasyon Tabanlı Eğitim Yöntemleri (CARLA, AirSim)</vt:lpstr>
      <vt:lpstr> Gerçek Dünya Verisi ile Öğrenme</vt:lpstr>
      <vt:lpstr> Gerçek Dünya Verisi ile Öğrenme</vt:lpstr>
      <vt:lpstr>PowerPoint Presentation</vt:lpstr>
      <vt:lpstr>RL'nin Otonom Araçlarda Kullanım Örnekleri</vt:lpstr>
      <vt:lpstr>RL'nin Otonom Araçlarda Kullanım Örnekleri</vt:lpstr>
      <vt:lpstr>PowerPoint Presentation</vt:lpstr>
      <vt:lpstr>Zorluklar ve Gelecek Çalışmalar</vt:lpstr>
      <vt:lpstr>Veri Gereksinimi ve Simülasyon Limitleri</vt:lpstr>
      <vt:lpstr>Güvenlik ve Etik Sorunlar</vt:lpstr>
      <vt:lpstr>RL’nin Gerçek Dünya Otonom Araçlara Entegrasyonu</vt:lpstr>
      <vt:lpstr>Gelecek Çalışmalar ve Araştırma Alanları</vt:lpstr>
      <vt:lpstr>PowerPoint Presentation</vt:lpstr>
      <vt:lpstr>Sonuç ve Değerlendirme</vt:lpstr>
      <vt:lpstr>RL ile Otonom Araçların Geleceği</vt:lpstr>
      <vt:lpstr>Yol Planlama ve Karar Verme Süreçlerinde RL’nin Avantajları</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mahsa omidvar</cp:lastModifiedBy>
  <cp:revision>42</cp:revision>
  <dcterms:modified xsi:type="dcterms:W3CDTF">2025-03-24T17:40:07Z</dcterms:modified>
</cp:coreProperties>
</file>